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334" r:id="rId14"/>
    <p:sldId id="266" r:id="rId15"/>
    <p:sldId id="265" r:id="rId16"/>
    <p:sldId id="276" r:id="rId17"/>
    <p:sldId id="303" r:id="rId18"/>
    <p:sldId id="335"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3A6483"/>
    <a:srgbClr val="0B49CB"/>
    <a:srgbClr val="F2F4F8"/>
    <a:srgbClr val="121619"/>
    <a:srgbClr val="F2F2F2"/>
    <a:srgbClr val="145579"/>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3535" autoAdjust="0"/>
  </p:normalViewPr>
  <p:slideViewPr>
    <p:cSldViewPr snapToGrid="0" snapToObjects="1">
      <p:cViewPr varScale="1">
        <p:scale>
          <a:sx n="92" d="100"/>
          <a:sy n="92" d="100"/>
        </p:scale>
        <p:origin x="1638" y="90"/>
      </p:cViewPr>
      <p:guideLst>
        <p:guide orient="horz" pos="218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307644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851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169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11730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135439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97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8-IBM_Data_Science_SpaceX_Capstone_Project/03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8-IBM_Data_Science_SpaceX_Capstone_Project/05_SpaceX_EDA_Data_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8-IBM_Data_Science_SpaceX_Capstone_Project/04_SpaceX_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8-IBM_Data_Science_SpaceX_Capstone_Project/06_SpaceX_Interactive_Visual_Analytics_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8-IBM_Data_Science_SpaceX_Capstone_Project/07_SpaceX_Interactive_Visual_Analytics_Plotly.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8-IBM_Data_Science_SpaceX_Capstone_Project/08_SpaceX_Predictive_Analytics.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www.coursera.org/learn/python-for-applied-data-science-ai?specialization=ibm-data-science" TargetMode="External"/><Relationship Id="rId13" Type="http://schemas.openxmlformats.org/officeDocument/2006/relationships/hyperlink" Target="https://www.coursera.org/learn/machine-learning-with-python?specialization=ibm-data-science" TargetMode="External"/><Relationship Id="rId3" Type="http://schemas.openxmlformats.org/officeDocument/2006/relationships/image" Target="../media/image4.png"/><Relationship Id="rId7" Type="http://schemas.openxmlformats.org/officeDocument/2006/relationships/hyperlink" Target="https://www.coursera.org/learn/data-science-methodology?specialization=ibm-data-science" TargetMode="External"/><Relationship Id="rId12" Type="http://schemas.openxmlformats.org/officeDocument/2006/relationships/hyperlink" Target="https://www.coursera.org/learn/python-for-data-visualization?specialization=ibm-data-scienc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coursera.org/learn/open-source-tools-for-data-science?specialization=ibm-data-science" TargetMode="External"/><Relationship Id="rId11" Type="http://schemas.openxmlformats.org/officeDocument/2006/relationships/hyperlink" Target="https://www.coursera.org/learn/data-analysis-with-python?specialization=ibm-data-science" TargetMode="External"/><Relationship Id="rId5" Type="http://schemas.openxmlformats.org/officeDocument/2006/relationships/hyperlink" Target="https://www.coursera.org/learn/what-is-datascience?specialization=ibm-data-science" TargetMode="External"/><Relationship Id="rId10" Type="http://schemas.openxmlformats.org/officeDocument/2006/relationships/hyperlink" Target="https://www.coursera.org/learn/sql-data-science?specialization=ibm-data-science" TargetMode="External"/><Relationship Id="rId4" Type="http://schemas.openxmlformats.org/officeDocument/2006/relationships/hyperlink" Target="https://www.coursera.org/professional-certificates/ibm-data-science?#courses" TargetMode="External"/><Relationship Id="rId9" Type="http://schemas.openxmlformats.org/officeDocument/2006/relationships/hyperlink" Target="https://www.coursera.org/learn/python-project-for-data-science?specialization=ibm-data-science" TargetMode="External"/><Relationship Id="rId14" Type="http://schemas.openxmlformats.org/officeDocument/2006/relationships/hyperlink" Target="https://www.coursera.org/learn/applied-data-science-capstone?specialization=ibm-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8-IBM_Data_Science_SpaceX_Capstone_Project/0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firatolcum/Portfolio_Projects/blob/master/8-IBM_Data_Science_SpaceX_Capstone_Project/02_SpaceX_Web_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Fırat Olçum</a:t>
            </a:r>
          </a:p>
          <a:p>
            <a:r>
              <a:rPr lang="en-US" dirty="0">
                <a:solidFill>
                  <a:schemeClr val="bg2"/>
                </a:solidFill>
                <a:latin typeface="Abadi" panose="020B0604020104020204" pitchFamily="34" charset="0"/>
                <a:ea typeface="SF Pro" pitchFamily="2" charset="0"/>
                <a:cs typeface="SF Pro" pitchFamily="2" charset="0"/>
              </a:rPr>
              <a:t>7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11" name="Picture 10" descr="A picture containing font, text, screenshot, graphics&#10;&#10;Description automatically generated">
            <a:extLst>
              <a:ext uri="{FF2B5EF4-FFF2-40B4-BE49-F238E27FC236}">
                <a16:creationId xmlns:a16="http://schemas.microsoft.com/office/drawing/2014/main" id="{7E3677E6-7C73-4C33-394B-5A0C7F92AA31}"/>
              </a:ext>
            </a:extLst>
          </p:cNvPr>
          <p:cNvPicPr>
            <a:picLocks noChangeAspect="1"/>
          </p:cNvPicPr>
          <p:nvPr/>
        </p:nvPicPr>
        <p:blipFill>
          <a:blip r:embed="rId4">
            <a:lum bright="70000" contrast="-70000"/>
          </a:blip>
          <a:stretch>
            <a:fillRect/>
          </a:stretch>
        </p:blipFill>
        <p:spPr>
          <a:xfrm>
            <a:off x="9173545" y="659680"/>
            <a:ext cx="2530775" cy="646331"/>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a:t>
            </a:r>
            <a:r>
              <a:rPr lang="en-US" dirty="0">
                <a:solidFill>
                  <a:srgbClr val="0B49CB"/>
                </a:solidFill>
                <a:latin typeface="Abadi"/>
              </a:rPr>
              <a:t>Wrangling</a:t>
            </a:r>
            <a:endParaRPr kumimoji="0" lang="en-US" sz="4000" b="0" i="0" u="none" strike="noStrike" kern="1200" cap="none" spc="0" normalizeH="0" baseline="0" noProof="0" dirty="0">
              <a:ln>
                <a:noFill/>
              </a:ln>
              <a:solidFill>
                <a:srgbClr val="0B49CB"/>
              </a:solidFill>
              <a:effectLst/>
              <a:uLnTx/>
              <a:uFillTx/>
              <a:latin typeface="Abadi"/>
            </a:endParaRPr>
          </a:p>
        </p:txBody>
      </p:sp>
      <p:sp>
        <p:nvSpPr>
          <p:cNvPr id="255" name="TextBox 254">
            <a:extLst>
              <a:ext uri="{FF2B5EF4-FFF2-40B4-BE49-F238E27FC236}">
                <a16:creationId xmlns:a16="http://schemas.microsoft.com/office/drawing/2014/main" id="{96F87CA4-DC78-1269-1EA8-61D76A51914E}"/>
              </a:ext>
            </a:extLst>
          </p:cNvPr>
          <p:cNvSpPr txBox="1"/>
          <p:nvPr/>
        </p:nvSpPr>
        <p:spPr>
          <a:xfrm>
            <a:off x="6541565" y="3744572"/>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nvGrpSpPr>
          <p:cNvPr id="44" name="Group 43">
            <a:extLst>
              <a:ext uri="{FF2B5EF4-FFF2-40B4-BE49-F238E27FC236}">
                <a16:creationId xmlns:a16="http://schemas.microsoft.com/office/drawing/2014/main" id="{D187FE0E-BC11-F141-F173-3B55A8310704}"/>
              </a:ext>
            </a:extLst>
          </p:cNvPr>
          <p:cNvGrpSpPr/>
          <p:nvPr/>
        </p:nvGrpSpPr>
        <p:grpSpPr>
          <a:xfrm>
            <a:off x="9869142" y="1424151"/>
            <a:ext cx="1644146" cy="2314075"/>
            <a:chOff x="1461422" y="3786907"/>
            <a:chExt cx="1888161" cy="2314075"/>
          </a:xfrm>
        </p:grpSpPr>
        <p:sp>
          <p:nvSpPr>
            <p:cNvPr id="45" name="Freeform: Shape 44">
              <a:extLst>
                <a:ext uri="{FF2B5EF4-FFF2-40B4-BE49-F238E27FC236}">
                  <a16:creationId xmlns:a16="http://schemas.microsoft.com/office/drawing/2014/main" id="{E5CB1362-CCA0-3621-410B-0B9F7F4FD899}"/>
                </a:ext>
              </a:extLst>
            </p:cNvPr>
            <p:cNvSpPr/>
            <p:nvPr/>
          </p:nvSpPr>
          <p:spPr>
            <a:xfrm>
              <a:off x="1461422" y="3899150"/>
              <a:ext cx="1826139" cy="2201832"/>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1792521 h 4118440"/>
                <a:gd name="connsiteX4" fmla="*/ 2104523 w 2104523"/>
                <a:gd name="connsiteY4" fmla="*/ 2325919 h 4118440"/>
                <a:gd name="connsiteX5" fmla="*/ 2104523 w 2104523"/>
                <a:gd name="connsiteY5" fmla="*/ 3958181 h 4118440"/>
                <a:gd name="connsiteX6" fmla="*/ 1944264 w 2104523"/>
                <a:gd name="connsiteY6" fmla="*/ 4118440 h 4118440"/>
                <a:gd name="connsiteX7" fmla="*/ 160259 w 2104523"/>
                <a:gd name="connsiteY7" fmla="*/ 4118440 h 4118440"/>
                <a:gd name="connsiteX8" fmla="*/ 0 w 2104523"/>
                <a:gd name="connsiteY8" fmla="*/ 3958181 h 4118440"/>
                <a:gd name="connsiteX9" fmla="*/ 0 w 2104523"/>
                <a:gd name="connsiteY9" fmla="*/ 160259 h 4118440"/>
                <a:gd name="connsiteX10" fmla="*/ 160259 w 2104523"/>
                <a:gd name="connsiteY10"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2325919 h 4118440"/>
                <a:gd name="connsiteX4" fmla="*/ 2104523 w 2104523"/>
                <a:gd name="connsiteY4" fmla="*/ 3958181 h 4118440"/>
                <a:gd name="connsiteX5" fmla="*/ 1944264 w 2104523"/>
                <a:gd name="connsiteY5" fmla="*/ 4118440 h 4118440"/>
                <a:gd name="connsiteX6" fmla="*/ 160259 w 2104523"/>
                <a:gd name="connsiteY6" fmla="*/ 4118440 h 4118440"/>
                <a:gd name="connsiteX7" fmla="*/ 0 w 2104523"/>
                <a:gd name="connsiteY7" fmla="*/ 3958181 h 4118440"/>
                <a:gd name="connsiteX8" fmla="*/ 0 w 2104523"/>
                <a:gd name="connsiteY8" fmla="*/ 160259 h 4118440"/>
                <a:gd name="connsiteX9" fmla="*/ 160259 w 2104523"/>
                <a:gd name="connsiteY9"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3958181 h 4118440"/>
                <a:gd name="connsiteX4" fmla="*/ 1944264 w 2104523"/>
                <a:gd name="connsiteY4" fmla="*/ 4118440 h 4118440"/>
                <a:gd name="connsiteX5" fmla="*/ 160259 w 2104523"/>
                <a:gd name="connsiteY5" fmla="*/ 4118440 h 4118440"/>
                <a:gd name="connsiteX6" fmla="*/ 0 w 2104523"/>
                <a:gd name="connsiteY6" fmla="*/ 3958181 h 4118440"/>
                <a:gd name="connsiteX7" fmla="*/ 0 w 2104523"/>
                <a:gd name="connsiteY7" fmla="*/ 160259 h 4118440"/>
                <a:gd name="connsiteX8" fmla="*/ 160259 w 2104523"/>
                <a:gd name="connsiteY8"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523" h="4118440">
                  <a:moveTo>
                    <a:pt x="160259" y="0"/>
                  </a:moveTo>
                  <a:lnTo>
                    <a:pt x="1944264" y="0"/>
                  </a:lnTo>
                  <a:cubicBezTo>
                    <a:pt x="2032773" y="0"/>
                    <a:pt x="2104523" y="71750"/>
                    <a:pt x="2104523" y="160259"/>
                  </a:cubicBez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a:rPr>
                <a:t>Exporting the data to CSV.</a:t>
              </a:r>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79D69EFA-8856-7481-88A1-C300BB8D1952}"/>
                </a:ext>
              </a:extLst>
            </p:cNvPr>
            <p:cNvGrpSpPr/>
            <p:nvPr/>
          </p:nvGrpSpPr>
          <p:grpSpPr>
            <a:xfrm>
              <a:off x="1531850" y="3786907"/>
              <a:ext cx="1817733" cy="1015663"/>
              <a:chOff x="1107817" y="1669890"/>
              <a:chExt cx="1817733" cy="845692"/>
            </a:xfrm>
          </p:grpSpPr>
          <p:sp>
            <p:nvSpPr>
              <p:cNvPr id="47" name="TextBox 46">
                <a:extLst>
                  <a:ext uri="{FF2B5EF4-FFF2-40B4-BE49-F238E27FC236}">
                    <a16:creationId xmlns:a16="http://schemas.microsoft.com/office/drawing/2014/main" id="{02E31356-0230-3488-0A05-EAEF6569771E}"/>
                  </a:ext>
                </a:extLst>
              </p:cNvPr>
              <p:cNvSpPr txBox="1"/>
              <p:nvPr/>
            </p:nvSpPr>
            <p:spPr>
              <a:xfrm>
                <a:off x="1107817" y="2028383"/>
                <a:ext cx="966072" cy="3844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rPr>
                  <a:t>Step</a:t>
                </a:r>
                <a:endParaRPr kumimoji="0" lang="ko-KR" altLang="en-US" sz="24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sp>
            <p:nvSpPr>
              <p:cNvPr id="48" name="TextBox 47">
                <a:extLst>
                  <a:ext uri="{FF2B5EF4-FFF2-40B4-BE49-F238E27FC236}">
                    <a16:creationId xmlns:a16="http://schemas.microsoft.com/office/drawing/2014/main" id="{A5CCF1F3-27B4-AE61-D169-4C017D7B975E}"/>
                  </a:ext>
                </a:extLst>
              </p:cNvPr>
              <p:cNvSpPr txBox="1"/>
              <p:nvPr/>
            </p:nvSpPr>
            <p:spPr>
              <a:xfrm>
                <a:off x="1959478" y="1669890"/>
                <a:ext cx="966072" cy="84569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rPr>
                  <a:t>6</a:t>
                </a:r>
                <a:endParaRPr kumimoji="0" lang="ko-KR" altLang="en-US" sz="60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grpSp>
      </p:grpSp>
      <p:grpSp>
        <p:nvGrpSpPr>
          <p:cNvPr id="29" name="Group 28">
            <a:extLst>
              <a:ext uri="{FF2B5EF4-FFF2-40B4-BE49-F238E27FC236}">
                <a16:creationId xmlns:a16="http://schemas.microsoft.com/office/drawing/2014/main" id="{F6A8DEA9-03AB-1CFF-AD4C-549D320BB7B1}"/>
              </a:ext>
            </a:extLst>
          </p:cNvPr>
          <p:cNvGrpSpPr/>
          <p:nvPr/>
        </p:nvGrpSpPr>
        <p:grpSpPr>
          <a:xfrm>
            <a:off x="8042467" y="1422786"/>
            <a:ext cx="2013861" cy="2308295"/>
            <a:chOff x="5651369" y="1395081"/>
            <a:chExt cx="2311767" cy="2631086"/>
          </a:xfrm>
        </p:grpSpPr>
        <p:grpSp>
          <p:nvGrpSpPr>
            <p:cNvPr id="31" name="Group 30">
              <a:extLst>
                <a:ext uri="{FF2B5EF4-FFF2-40B4-BE49-F238E27FC236}">
                  <a16:creationId xmlns:a16="http://schemas.microsoft.com/office/drawing/2014/main" id="{E619D723-8C6F-9B35-159B-91757578A498}"/>
                </a:ext>
              </a:extLst>
            </p:cNvPr>
            <p:cNvGrpSpPr/>
            <p:nvPr/>
          </p:nvGrpSpPr>
          <p:grpSpPr>
            <a:xfrm>
              <a:off x="5651369" y="1532218"/>
              <a:ext cx="2311767" cy="2493949"/>
              <a:chOff x="1136283" y="1903180"/>
              <a:chExt cx="2664183" cy="4118440"/>
            </a:xfrm>
          </p:grpSpPr>
          <p:sp>
            <p:nvSpPr>
              <p:cNvPr id="35" name="Isosceles Triangle 34">
                <a:extLst>
                  <a:ext uri="{FF2B5EF4-FFF2-40B4-BE49-F238E27FC236}">
                    <a16:creationId xmlns:a16="http://schemas.microsoft.com/office/drawing/2014/main" id="{F0998390-E5ED-0A24-2700-D0AA68553EA5}"/>
                  </a:ext>
                </a:extLst>
              </p:cNvPr>
              <p:cNvSpPr/>
              <p:nvPr/>
            </p:nvSpPr>
            <p:spPr>
              <a:xfrm rot="5400000">
                <a:off x="3042279" y="3682570"/>
                <a:ext cx="956714" cy="55966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2212F78-47B4-D1F7-AF42-7B60D8CFC6F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Create a landing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outcome label from Outcome column.</a:t>
                </a:r>
              </a:p>
            </p:txBody>
          </p:sp>
        </p:grpSp>
        <p:grpSp>
          <p:nvGrpSpPr>
            <p:cNvPr id="32" name="Group 31">
              <a:extLst>
                <a:ext uri="{FF2B5EF4-FFF2-40B4-BE49-F238E27FC236}">
                  <a16:creationId xmlns:a16="http://schemas.microsoft.com/office/drawing/2014/main" id="{85C133E5-2A7C-EBE0-6971-F3815AD9B4CF}"/>
                </a:ext>
              </a:extLst>
            </p:cNvPr>
            <p:cNvGrpSpPr/>
            <p:nvPr/>
          </p:nvGrpSpPr>
          <p:grpSpPr>
            <a:xfrm>
              <a:off x="5732357" y="1395081"/>
              <a:ext cx="1743764" cy="1157693"/>
              <a:chOff x="1065976" y="1609790"/>
              <a:chExt cx="1743764" cy="1157693"/>
            </a:xfrm>
          </p:grpSpPr>
          <p:sp>
            <p:nvSpPr>
              <p:cNvPr id="33" name="TextBox 32">
                <a:extLst>
                  <a:ext uri="{FF2B5EF4-FFF2-40B4-BE49-F238E27FC236}">
                    <a16:creationId xmlns:a16="http://schemas.microsoft.com/office/drawing/2014/main" id="{CF857F0C-7E8F-54E3-8C16-5C74BD1AB20E}"/>
                  </a:ext>
                </a:extLst>
              </p:cNvPr>
              <p:cNvSpPr txBox="1"/>
              <p:nvPr/>
            </p:nvSpPr>
            <p:spPr>
              <a:xfrm>
                <a:off x="1065976" y="2111758"/>
                <a:ext cx="966072" cy="523220"/>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rPr>
                  <a:t>Step</a:t>
                </a:r>
                <a:endParaRPr kumimoji="0" lang="ko-KR" altLang="en-US" sz="24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sp>
            <p:nvSpPr>
              <p:cNvPr id="34" name="TextBox 33">
                <a:extLst>
                  <a:ext uri="{FF2B5EF4-FFF2-40B4-BE49-F238E27FC236}">
                    <a16:creationId xmlns:a16="http://schemas.microsoft.com/office/drawing/2014/main" id="{3720C9AD-964A-7F88-F484-832F2EEB2E6A}"/>
                  </a:ext>
                </a:extLst>
              </p:cNvPr>
              <p:cNvSpPr txBox="1"/>
              <p:nvPr/>
            </p:nvSpPr>
            <p:spPr>
              <a:xfrm>
                <a:off x="1843668" y="1609790"/>
                <a:ext cx="966072" cy="1157693"/>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6000" b="1" dirty="0">
                    <a:solidFill>
                      <a:srgbClr val="FF0000"/>
                    </a:solidFill>
                    <a:latin typeface="Calibri" panose="020F0502020204030204"/>
                    <a:ea typeface="맑은 고딕" panose="020B0503020000020004" pitchFamily="34" charset="-127"/>
                    <a:cs typeface="Arial" pitchFamily="34" charset="0"/>
                  </a:rPr>
                  <a:t>5</a:t>
                </a:r>
                <a:endParaRPr kumimoji="0" lang="ko-KR" altLang="en-US" sz="60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grpSp>
      </p:grpSp>
      <p:grpSp>
        <p:nvGrpSpPr>
          <p:cNvPr id="14" name="Group 13">
            <a:extLst>
              <a:ext uri="{FF2B5EF4-FFF2-40B4-BE49-F238E27FC236}">
                <a16:creationId xmlns:a16="http://schemas.microsoft.com/office/drawing/2014/main" id="{521B517E-DB48-B9F3-3A97-FD01BF45FE27}"/>
              </a:ext>
            </a:extLst>
          </p:cNvPr>
          <p:cNvGrpSpPr/>
          <p:nvPr/>
        </p:nvGrpSpPr>
        <p:grpSpPr>
          <a:xfrm>
            <a:off x="6146727" y="1417028"/>
            <a:ext cx="2012283" cy="2308295"/>
            <a:chOff x="5651369" y="1395081"/>
            <a:chExt cx="2311767" cy="2631086"/>
          </a:xfrm>
        </p:grpSpPr>
        <p:grpSp>
          <p:nvGrpSpPr>
            <p:cNvPr id="15" name="Group 14">
              <a:extLst>
                <a:ext uri="{FF2B5EF4-FFF2-40B4-BE49-F238E27FC236}">
                  <a16:creationId xmlns:a16="http://schemas.microsoft.com/office/drawing/2014/main" id="{6359560E-C55E-9E83-BD40-4A9AFCCB8664}"/>
                </a:ext>
              </a:extLst>
            </p:cNvPr>
            <p:cNvGrpSpPr/>
            <p:nvPr/>
          </p:nvGrpSpPr>
          <p:grpSpPr>
            <a:xfrm>
              <a:off x="5651369" y="1532218"/>
              <a:ext cx="2311767" cy="2493949"/>
              <a:chOff x="1136283" y="1903180"/>
              <a:chExt cx="2664183" cy="4118440"/>
            </a:xfrm>
          </p:grpSpPr>
          <p:sp>
            <p:nvSpPr>
              <p:cNvPr id="19" name="Isosceles Triangle 18">
                <a:extLst>
                  <a:ext uri="{FF2B5EF4-FFF2-40B4-BE49-F238E27FC236}">
                    <a16:creationId xmlns:a16="http://schemas.microsoft.com/office/drawing/2014/main" id="{673A081B-E8DB-8053-FF28-A394F9E6A95E}"/>
                  </a:ext>
                </a:extLst>
              </p:cNvPr>
              <p:cNvSpPr/>
              <p:nvPr/>
            </p:nvSpPr>
            <p:spPr>
              <a:xfrm rot="5400000">
                <a:off x="3042279" y="3682570"/>
                <a:ext cx="956714" cy="55966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C7A19B8-FD50-D923-291D-6BF319DF4A1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Calculate the number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and occurrence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mission outcome 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orbit type.</a:t>
                </a:r>
              </a:p>
            </p:txBody>
          </p:sp>
        </p:grpSp>
        <p:grpSp>
          <p:nvGrpSpPr>
            <p:cNvPr id="16" name="Group 15">
              <a:extLst>
                <a:ext uri="{FF2B5EF4-FFF2-40B4-BE49-F238E27FC236}">
                  <a16:creationId xmlns:a16="http://schemas.microsoft.com/office/drawing/2014/main" id="{686B15EF-2920-F357-5441-488ADD1D7592}"/>
                </a:ext>
              </a:extLst>
            </p:cNvPr>
            <p:cNvGrpSpPr/>
            <p:nvPr/>
          </p:nvGrpSpPr>
          <p:grpSpPr>
            <a:xfrm>
              <a:off x="5732357" y="1395081"/>
              <a:ext cx="1743764" cy="1157693"/>
              <a:chOff x="1065976" y="1609790"/>
              <a:chExt cx="1743764" cy="1157693"/>
            </a:xfrm>
          </p:grpSpPr>
          <p:sp>
            <p:nvSpPr>
              <p:cNvPr id="17" name="TextBox 16">
                <a:extLst>
                  <a:ext uri="{FF2B5EF4-FFF2-40B4-BE49-F238E27FC236}">
                    <a16:creationId xmlns:a16="http://schemas.microsoft.com/office/drawing/2014/main" id="{403D3CFD-E108-CE07-02EB-E84923AD821D}"/>
                  </a:ext>
                </a:extLst>
              </p:cNvPr>
              <p:cNvSpPr txBox="1"/>
              <p:nvPr/>
            </p:nvSpPr>
            <p:spPr>
              <a:xfrm>
                <a:off x="1065976" y="2111758"/>
                <a:ext cx="966072" cy="523220"/>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rPr>
                  <a:t>Step</a:t>
                </a:r>
                <a:endParaRPr kumimoji="0" lang="ko-KR" altLang="en-US" sz="24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endParaRPr>
              </a:p>
            </p:txBody>
          </p:sp>
          <p:sp>
            <p:nvSpPr>
              <p:cNvPr id="18" name="TextBox 17">
                <a:extLst>
                  <a:ext uri="{FF2B5EF4-FFF2-40B4-BE49-F238E27FC236}">
                    <a16:creationId xmlns:a16="http://schemas.microsoft.com/office/drawing/2014/main" id="{14481086-1487-40C8-0617-418E7E4B60E7}"/>
                  </a:ext>
                </a:extLst>
              </p:cNvPr>
              <p:cNvSpPr txBox="1"/>
              <p:nvPr/>
            </p:nvSpPr>
            <p:spPr>
              <a:xfrm>
                <a:off x="1843668" y="1609790"/>
                <a:ext cx="966072" cy="1157693"/>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6000" b="1" dirty="0">
                    <a:solidFill>
                      <a:srgbClr val="00B0F0"/>
                    </a:solidFill>
                    <a:latin typeface="Calibri" panose="020F0502020204030204"/>
                    <a:ea typeface="맑은 고딕" panose="020B0503020000020004" pitchFamily="34" charset="-127"/>
                    <a:cs typeface="Arial" pitchFamily="34" charset="0"/>
                  </a:rPr>
                  <a:t>4</a:t>
                </a:r>
                <a:endParaRPr kumimoji="0" lang="ko-KR" altLang="en-US" sz="60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endParaRPr>
              </a:p>
            </p:txBody>
          </p:sp>
        </p:grpSp>
      </p:grpSp>
      <p:grpSp>
        <p:nvGrpSpPr>
          <p:cNvPr id="21" name="Group 20">
            <a:extLst>
              <a:ext uri="{FF2B5EF4-FFF2-40B4-BE49-F238E27FC236}">
                <a16:creationId xmlns:a16="http://schemas.microsoft.com/office/drawing/2014/main" id="{7948C404-1237-C1D2-8F6F-160C2D695615}"/>
              </a:ext>
            </a:extLst>
          </p:cNvPr>
          <p:cNvGrpSpPr/>
          <p:nvPr/>
        </p:nvGrpSpPr>
        <p:grpSpPr>
          <a:xfrm>
            <a:off x="4344515" y="1429930"/>
            <a:ext cx="1941323" cy="2308295"/>
            <a:chOff x="5651369" y="1395081"/>
            <a:chExt cx="2311767" cy="2631086"/>
          </a:xfrm>
        </p:grpSpPr>
        <p:grpSp>
          <p:nvGrpSpPr>
            <p:cNvPr id="238" name="Group 237">
              <a:extLst>
                <a:ext uri="{FF2B5EF4-FFF2-40B4-BE49-F238E27FC236}">
                  <a16:creationId xmlns:a16="http://schemas.microsoft.com/office/drawing/2014/main" id="{60361D8B-D7AC-7B97-CA42-9F58F1F3B18C}"/>
                </a:ext>
              </a:extLst>
            </p:cNvPr>
            <p:cNvGrpSpPr/>
            <p:nvPr/>
          </p:nvGrpSpPr>
          <p:grpSpPr>
            <a:xfrm>
              <a:off x="5651369" y="1532218"/>
              <a:ext cx="2311767" cy="2493949"/>
              <a:chOff x="1136283" y="1903180"/>
              <a:chExt cx="2664183" cy="4118440"/>
            </a:xfrm>
          </p:grpSpPr>
          <p:sp>
            <p:nvSpPr>
              <p:cNvPr id="239" name="Isosceles Triangle 238">
                <a:extLst>
                  <a:ext uri="{FF2B5EF4-FFF2-40B4-BE49-F238E27FC236}">
                    <a16:creationId xmlns:a16="http://schemas.microsoft.com/office/drawing/2014/main" id="{DC32E838-AEB1-C683-DF17-736DF90D1ECB}"/>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D66293E5-C9F3-91ED-3E8F-70A71BDDB4C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Calculate the number and occurrence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each orbit.</a:t>
                </a:r>
              </a:p>
            </p:txBody>
          </p:sp>
        </p:grpSp>
        <p:grpSp>
          <p:nvGrpSpPr>
            <p:cNvPr id="241" name="Group 240">
              <a:extLst>
                <a:ext uri="{FF2B5EF4-FFF2-40B4-BE49-F238E27FC236}">
                  <a16:creationId xmlns:a16="http://schemas.microsoft.com/office/drawing/2014/main" id="{DBFAD58F-9123-95A0-C24A-0E3F66C1A8EB}"/>
                </a:ext>
              </a:extLst>
            </p:cNvPr>
            <p:cNvGrpSpPr/>
            <p:nvPr/>
          </p:nvGrpSpPr>
          <p:grpSpPr>
            <a:xfrm>
              <a:off x="5732357" y="1395081"/>
              <a:ext cx="1743764" cy="1157693"/>
              <a:chOff x="1065976" y="1609790"/>
              <a:chExt cx="1743764" cy="1157693"/>
            </a:xfrm>
          </p:grpSpPr>
          <p:sp>
            <p:nvSpPr>
              <p:cNvPr id="242" name="TextBox 241">
                <a:extLst>
                  <a:ext uri="{FF2B5EF4-FFF2-40B4-BE49-F238E27FC236}">
                    <a16:creationId xmlns:a16="http://schemas.microsoft.com/office/drawing/2014/main" id="{190EE44A-EBB5-F466-8ADA-3BF877630354}"/>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Step</a:t>
                </a:r>
                <a:endParaRPr kumimoji="0" lang="ko-KR" altLang="en-US" sz="24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sp>
            <p:nvSpPr>
              <p:cNvPr id="243" name="TextBox 242">
                <a:extLst>
                  <a:ext uri="{FF2B5EF4-FFF2-40B4-BE49-F238E27FC236}">
                    <a16:creationId xmlns:a16="http://schemas.microsoft.com/office/drawing/2014/main" id="{06F15B4C-5457-7AC0-4D63-9D854DF656F3}"/>
                  </a:ext>
                </a:extLst>
              </p:cNvPr>
              <p:cNvSpPr txBox="1"/>
              <p:nvPr/>
            </p:nvSpPr>
            <p:spPr>
              <a:xfrm>
                <a:off x="1843668" y="1609790"/>
                <a:ext cx="966072" cy="115769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3</a:t>
                </a:r>
                <a:endParaRPr kumimoji="0" lang="ko-KR" altLang="en-US" sz="60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grpSp>
      </p:grpSp>
      <p:grpSp>
        <p:nvGrpSpPr>
          <p:cNvPr id="22" name="Group 21">
            <a:extLst>
              <a:ext uri="{FF2B5EF4-FFF2-40B4-BE49-F238E27FC236}">
                <a16:creationId xmlns:a16="http://schemas.microsoft.com/office/drawing/2014/main" id="{5DAB504C-2499-21E8-6873-340282410B4C}"/>
              </a:ext>
            </a:extLst>
          </p:cNvPr>
          <p:cNvGrpSpPr/>
          <p:nvPr/>
        </p:nvGrpSpPr>
        <p:grpSpPr>
          <a:xfrm>
            <a:off x="2457063" y="1460279"/>
            <a:ext cx="2002636" cy="2284293"/>
            <a:chOff x="3514851" y="1387261"/>
            <a:chExt cx="2311767" cy="2638906"/>
          </a:xfrm>
        </p:grpSpPr>
        <p:grpSp>
          <p:nvGrpSpPr>
            <p:cNvPr id="210" name="Group 209">
              <a:extLst>
                <a:ext uri="{FF2B5EF4-FFF2-40B4-BE49-F238E27FC236}">
                  <a16:creationId xmlns:a16="http://schemas.microsoft.com/office/drawing/2014/main" id="{E8EDD4B9-FE3B-BB4A-D4B0-FCD428128401}"/>
                </a:ext>
              </a:extLst>
            </p:cNvPr>
            <p:cNvGrpSpPr/>
            <p:nvPr/>
          </p:nvGrpSpPr>
          <p:grpSpPr>
            <a:xfrm>
              <a:off x="3514851" y="1503642"/>
              <a:ext cx="2311767" cy="2522525"/>
              <a:chOff x="1136283" y="1903180"/>
              <a:chExt cx="2664183" cy="4118440"/>
            </a:xfrm>
          </p:grpSpPr>
          <p:sp>
            <p:nvSpPr>
              <p:cNvPr id="211" name="Isosceles Triangle 210">
                <a:extLst>
                  <a:ext uri="{FF2B5EF4-FFF2-40B4-BE49-F238E27FC236}">
                    <a16:creationId xmlns:a16="http://schemas.microsoft.com/office/drawing/2014/main" id="{53AA5981-EED7-5D35-01A4-CE34ECE4F2A4}"/>
                  </a:ext>
                </a:extLst>
              </p:cNvPr>
              <p:cNvSpPr/>
              <p:nvPr/>
            </p:nvSpPr>
            <p:spPr>
              <a:xfrm rot="5400000">
                <a:off x="3042279" y="3682570"/>
                <a:ext cx="956714" cy="5596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262ADE7B-5F99-6C40-2410-1323F8D3D4ED}"/>
                  </a:ext>
                </a:extLst>
              </p:cNvPr>
              <p:cNvSpPr/>
              <p:nvPr/>
            </p:nvSpPr>
            <p:spPr>
              <a:xfrm>
                <a:off x="1136283" y="1903180"/>
                <a:ext cx="2416552"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Calculate the number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of launches on each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site.</a:t>
                </a:r>
              </a:p>
            </p:txBody>
          </p:sp>
        </p:grpSp>
        <p:grpSp>
          <p:nvGrpSpPr>
            <p:cNvPr id="219" name="Group 218">
              <a:extLst>
                <a:ext uri="{FF2B5EF4-FFF2-40B4-BE49-F238E27FC236}">
                  <a16:creationId xmlns:a16="http://schemas.microsoft.com/office/drawing/2014/main" id="{D7CD5760-CF55-5F5C-559B-3D7DD0D182DD}"/>
                </a:ext>
              </a:extLst>
            </p:cNvPr>
            <p:cNvGrpSpPr/>
            <p:nvPr/>
          </p:nvGrpSpPr>
          <p:grpSpPr>
            <a:xfrm>
              <a:off x="3633386" y="1387261"/>
              <a:ext cx="1743764" cy="1173334"/>
              <a:chOff x="1065976" y="1601970"/>
              <a:chExt cx="1743764" cy="1173334"/>
            </a:xfrm>
          </p:grpSpPr>
          <p:sp>
            <p:nvSpPr>
              <p:cNvPr id="220" name="TextBox 219">
                <a:extLst>
                  <a:ext uri="{FF2B5EF4-FFF2-40B4-BE49-F238E27FC236}">
                    <a16:creationId xmlns:a16="http://schemas.microsoft.com/office/drawing/2014/main" id="{4118ABD6-4B30-722E-B257-F21CA8BDCFCE}"/>
                  </a:ext>
                </a:extLst>
              </p:cNvPr>
              <p:cNvSpPr txBox="1"/>
              <p:nvPr/>
            </p:nvSpPr>
            <p:spPr>
              <a:xfrm>
                <a:off x="1065976" y="2106701"/>
                <a:ext cx="966072" cy="53333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sp>
            <p:nvSpPr>
              <p:cNvPr id="221" name="TextBox 220">
                <a:extLst>
                  <a:ext uri="{FF2B5EF4-FFF2-40B4-BE49-F238E27FC236}">
                    <a16:creationId xmlns:a16="http://schemas.microsoft.com/office/drawing/2014/main" id="{39006686-E7F9-84C7-6F7F-49D41391CCE3}"/>
                  </a:ext>
                </a:extLst>
              </p:cNvPr>
              <p:cNvSpPr txBox="1"/>
              <p:nvPr/>
            </p:nvSpPr>
            <p:spPr>
              <a:xfrm>
                <a:off x="1843668" y="1601970"/>
                <a:ext cx="966072" cy="117333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2</a:t>
                </a:r>
                <a:endParaRPr kumimoji="0" lang="ko-KR" altLang="en-US" sz="60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grpSp>
      <p:grpSp>
        <p:nvGrpSpPr>
          <p:cNvPr id="23" name="Group 22">
            <a:extLst>
              <a:ext uri="{FF2B5EF4-FFF2-40B4-BE49-F238E27FC236}">
                <a16:creationId xmlns:a16="http://schemas.microsoft.com/office/drawing/2014/main" id="{9CECA2CF-2D04-2EF7-7053-C2B7C5DA2599}"/>
              </a:ext>
            </a:extLst>
          </p:cNvPr>
          <p:cNvGrpSpPr/>
          <p:nvPr/>
        </p:nvGrpSpPr>
        <p:grpSpPr>
          <a:xfrm>
            <a:off x="685910" y="1412047"/>
            <a:ext cx="1926926" cy="2336271"/>
            <a:chOff x="1452041" y="1335613"/>
            <a:chExt cx="2311767" cy="2690555"/>
          </a:xfrm>
        </p:grpSpPr>
        <p:grpSp>
          <p:nvGrpSpPr>
            <p:cNvPr id="213" name="Group 212">
              <a:extLst>
                <a:ext uri="{FF2B5EF4-FFF2-40B4-BE49-F238E27FC236}">
                  <a16:creationId xmlns:a16="http://schemas.microsoft.com/office/drawing/2014/main" id="{75889A60-945A-7E96-D708-5DF1B87A46DD}"/>
                </a:ext>
              </a:extLst>
            </p:cNvPr>
            <p:cNvGrpSpPr/>
            <p:nvPr/>
          </p:nvGrpSpPr>
          <p:grpSpPr>
            <a:xfrm>
              <a:off x="1452041" y="1503642"/>
              <a:ext cx="2311767" cy="2522526"/>
              <a:chOff x="1136283" y="1903180"/>
              <a:chExt cx="2664183" cy="4118440"/>
            </a:xfrm>
          </p:grpSpPr>
          <p:sp>
            <p:nvSpPr>
              <p:cNvPr id="214" name="Isosceles Triangle 213">
                <a:extLst>
                  <a:ext uri="{FF2B5EF4-FFF2-40B4-BE49-F238E27FC236}">
                    <a16:creationId xmlns:a16="http://schemas.microsoft.com/office/drawing/2014/main" id="{8BD12462-49F6-7369-3448-793E990287E0}"/>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6B4A7646-DB16-3579-8328-25FD12E81276}"/>
                  </a:ext>
                </a:extLst>
              </p:cNvPr>
              <p:cNvSpPr/>
              <p:nvPr/>
            </p:nvSpPr>
            <p:spPr>
              <a:xfrm>
                <a:off x="1136283" y="1903180"/>
                <a:ext cx="2416552"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Perform exploratory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 analysis and determine training labels.</a:t>
                </a:r>
              </a:p>
            </p:txBody>
          </p:sp>
        </p:grpSp>
        <p:grpSp>
          <p:nvGrpSpPr>
            <p:cNvPr id="216" name="Group 215">
              <a:extLst>
                <a:ext uri="{FF2B5EF4-FFF2-40B4-BE49-F238E27FC236}">
                  <a16:creationId xmlns:a16="http://schemas.microsoft.com/office/drawing/2014/main" id="{6A301A66-5292-4D1A-62F3-43C66CCDC991}"/>
                </a:ext>
              </a:extLst>
            </p:cNvPr>
            <p:cNvGrpSpPr/>
            <p:nvPr/>
          </p:nvGrpSpPr>
          <p:grpSpPr>
            <a:xfrm>
              <a:off x="1534415" y="1335613"/>
              <a:ext cx="1763526" cy="1169684"/>
              <a:chOff x="1065976" y="1550322"/>
              <a:chExt cx="1763526" cy="1169684"/>
            </a:xfrm>
          </p:grpSpPr>
          <p:sp>
            <p:nvSpPr>
              <p:cNvPr id="217" name="TextBox 216">
                <a:extLst>
                  <a:ext uri="{FF2B5EF4-FFF2-40B4-BE49-F238E27FC236}">
                    <a16:creationId xmlns:a16="http://schemas.microsoft.com/office/drawing/2014/main" id="{A3601EF6-91F8-4822-58D5-DFABD51C6BB0}"/>
                  </a:ext>
                </a:extLst>
              </p:cNvPr>
              <p:cNvSpPr txBox="1"/>
              <p:nvPr/>
            </p:nvSpPr>
            <p:spPr>
              <a:xfrm>
                <a:off x="1065976" y="2107532"/>
                <a:ext cx="966073" cy="5316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218" name="TextBox 217">
                <a:extLst>
                  <a:ext uri="{FF2B5EF4-FFF2-40B4-BE49-F238E27FC236}">
                    <a16:creationId xmlns:a16="http://schemas.microsoft.com/office/drawing/2014/main" id="{20D9E034-C8E0-FC70-FB93-148D233E2586}"/>
                  </a:ext>
                </a:extLst>
              </p:cNvPr>
              <p:cNvSpPr txBox="1"/>
              <p:nvPr/>
            </p:nvSpPr>
            <p:spPr>
              <a:xfrm>
                <a:off x="1863429" y="1550322"/>
                <a:ext cx="966073" cy="116968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1</a:t>
                </a:r>
                <a:endParaRPr kumimoji="0" lang="ko-KR" altLang="en-US" sz="60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sp>
        <p:nvSpPr>
          <p:cNvPr id="49" name="TextBox 48">
            <a:extLst>
              <a:ext uri="{FF2B5EF4-FFF2-40B4-BE49-F238E27FC236}">
                <a16:creationId xmlns:a16="http://schemas.microsoft.com/office/drawing/2014/main" id="{5D6076CD-8102-6014-1E88-E505968C0273}"/>
              </a:ext>
            </a:extLst>
          </p:cNvPr>
          <p:cNvSpPr txBox="1"/>
          <p:nvPr/>
        </p:nvSpPr>
        <p:spPr>
          <a:xfrm>
            <a:off x="641780" y="3940524"/>
            <a:ext cx="10772062" cy="2054409"/>
          </a:xfrm>
          <a:prstGeom prst="rect">
            <a:avLst/>
          </a:prstGeom>
          <a:noFill/>
        </p:spPr>
        <p:txBody>
          <a:bodyPr wrap="square" rtlCol="0">
            <a:spAutoFit/>
          </a:bodyPr>
          <a:lstStyle/>
          <a:p>
            <a:pPr algn="just">
              <a:lnSpc>
                <a:spcPct val="150000"/>
              </a:lnSpc>
            </a:pPr>
            <a:r>
              <a:rPr lang="en-US" sz="1600" dirty="0">
                <a:latin typeface="Abadi" panose="020B0604020104020204" pitchFamily="34" charset="0"/>
              </a:rPr>
              <a:t>In the dataset, there are different cases where the booster land or did not land successfully:</a:t>
            </a:r>
          </a:p>
          <a:p>
            <a:pPr marL="342900" indent="-342900" algn="just">
              <a:lnSpc>
                <a:spcPct val="150000"/>
              </a:lnSpc>
              <a:buFont typeface="Arial" panose="020B0604020202020204" pitchFamily="34" charset="0"/>
              <a:buChar char="•"/>
            </a:pPr>
            <a:r>
              <a:rPr lang="en-US" sz="1300" dirty="0">
                <a:latin typeface="Abadi" panose="020B0604020104020204" pitchFamily="34" charset="0"/>
              </a:rPr>
              <a:t>True Ocean means that the mission outcome was successfully landed to a specific region of the ocean, while False Ocean means the opposite.</a:t>
            </a:r>
          </a:p>
          <a:p>
            <a:pPr marL="342900" indent="-342900" algn="just">
              <a:lnSpc>
                <a:spcPct val="150000"/>
              </a:lnSpc>
              <a:buFont typeface="Arial" panose="020B0604020202020204" pitchFamily="34" charset="0"/>
              <a:buChar char="•"/>
            </a:pPr>
            <a:r>
              <a:rPr lang="en-US" sz="1300" dirty="0">
                <a:latin typeface="Abadi" panose="020B0604020104020204" pitchFamily="34" charset="0"/>
              </a:rPr>
              <a:t>True RTLS means that the mission outcome was successfully landed to a ground pad, while False RTLS means the opposite.</a:t>
            </a:r>
          </a:p>
          <a:p>
            <a:pPr marL="342900" indent="-342900" algn="just">
              <a:lnSpc>
                <a:spcPct val="150000"/>
              </a:lnSpc>
              <a:buFont typeface="Arial" panose="020B0604020202020204" pitchFamily="34" charset="0"/>
              <a:buChar char="•"/>
            </a:pPr>
            <a:r>
              <a:rPr lang="en-US" sz="1300" dirty="0">
                <a:latin typeface="Abadi" panose="020B0604020104020204" pitchFamily="34" charset="0"/>
              </a:rPr>
              <a:t>True ASDS means that the mission outcome was successfully landed on a drone ship, while False ASDS means the opposite.</a:t>
            </a:r>
          </a:p>
          <a:p>
            <a:pPr algn="just"/>
            <a:endParaRPr lang="en-US" sz="1300" dirty="0">
              <a:latin typeface="Abadi" panose="020B0604020104020204" pitchFamily="34" charset="0"/>
            </a:endParaRPr>
          </a:p>
          <a:p>
            <a:pPr algn="just"/>
            <a:r>
              <a:rPr lang="en-US" sz="1600" dirty="0">
                <a:latin typeface="Abadi" panose="020B0604020104020204" pitchFamily="34" charset="0"/>
              </a:rPr>
              <a:t>We mainly convert those outcomes into training labels with “1” means the booster successfully  landed, “0” means it was unsuccessful. </a:t>
            </a:r>
          </a:p>
        </p:txBody>
      </p:sp>
      <p:sp>
        <p:nvSpPr>
          <p:cNvPr id="2" name="TextBox 1">
            <a:extLst>
              <a:ext uri="{FF2B5EF4-FFF2-40B4-BE49-F238E27FC236}">
                <a16:creationId xmlns:a16="http://schemas.microsoft.com/office/drawing/2014/main" id="{8650A4CA-C888-1732-C763-D886864ECD20}"/>
              </a:ext>
            </a:extLst>
          </p:cNvPr>
          <p:cNvSpPr txBox="1"/>
          <p:nvPr/>
        </p:nvSpPr>
        <p:spPr>
          <a:xfrm>
            <a:off x="3552433" y="6039012"/>
            <a:ext cx="5087135" cy="369332"/>
          </a:xfrm>
          <a:prstGeom prst="rect">
            <a:avLst/>
          </a:prstGeom>
          <a:noFill/>
        </p:spPr>
        <p:txBody>
          <a:bodyPr wrap="square" rtlCol="0">
            <a:spAutoFit/>
          </a:bodyPr>
          <a:lstStyle/>
          <a:p>
            <a:r>
              <a:rPr lang="en-US" dirty="0">
                <a:hlinkClick r:id="rId4" action="ppaction://hlinkfile"/>
              </a:rPr>
              <a:t>Click to see </a:t>
            </a:r>
            <a:r>
              <a:rPr lang="en-US" dirty="0" err="1">
                <a:hlinkClick r:id="rId4" action="ppaction://hlinkfile"/>
              </a:rPr>
              <a:t>Jupyter</a:t>
            </a:r>
            <a:r>
              <a:rPr lang="en-US" dirty="0">
                <a:hlinkClick r:id="rId4" action="ppaction://hlinkfile"/>
              </a:rPr>
              <a:t> Notebook about Data Wrangling</a:t>
            </a:r>
            <a:endParaRPr lang="en-US" dirty="0"/>
          </a:p>
        </p:txBody>
      </p:sp>
    </p:spTree>
    <p:extLst>
      <p:ext uri="{BB962C8B-B14F-4D97-AF65-F5344CB8AC3E}">
        <p14:creationId xmlns:p14="http://schemas.microsoft.com/office/powerpoint/2010/main" val="44604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gn="just">
              <a:lnSpc>
                <a:spcPct val="100000"/>
              </a:lnSpc>
              <a:spcBef>
                <a:spcPts val="1400"/>
              </a:spcBef>
              <a:buNone/>
            </a:pPr>
            <a:r>
              <a:rPr lang="en-US" sz="1600" dirty="0">
                <a:latin typeface="Abadi" panose="020B0604020104020204" pitchFamily="34" charset="0"/>
              </a:rPr>
              <a:t>Charts were plotted:</a:t>
            </a:r>
          </a:p>
          <a:p>
            <a:pPr marL="0" indent="0" algn="just">
              <a:lnSpc>
                <a:spcPct val="100000"/>
              </a:lnSpc>
              <a:spcBef>
                <a:spcPts val="1400"/>
              </a:spcBef>
              <a:buNone/>
            </a:pPr>
            <a:r>
              <a:rPr lang="en-US" sz="1300" dirty="0">
                <a:latin typeface="Abadi" panose="020B0604020104020204" pitchFamily="34" charset="0"/>
              </a:rPr>
              <a:t>Flight Number  vs. Payload Mass, Flight Number vs. Launch Site, Payload Mass vs. Launch Site, Orbit Type vs. Success Rate, Flight Number vs. Orbit Type, Payload Mass vs Orbit Type and Success Rate Yearly Trend.</a:t>
            </a:r>
          </a:p>
          <a:p>
            <a:pPr algn="just">
              <a:lnSpc>
                <a:spcPct val="100000"/>
              </a:lnSpc>
              <a:spcBef>
                <a:spcPts val="1400"/>
              </a:spcBef>
            </a:pPr>
            <a:r>
              <a:rPr lang="en-US" sz="1300" b="1" dirty="0">
                <a:latin typeface="Abadi" panose="020B0604020104020204" pitchFamily="34" charset="0"/>
              </a:rPr>
              <a:t>Scatter plots </a:t>
            </a:r>
            <a:r>
              <a:rPr lang="en-US" sz="1300" dirty="0">
                <a:latin typeface="Abadi" panose="020B0604020104020204" pitchFamily="34" charset="0"/>
              </a:rPr>
              <a:t>show the relationship between variables. If a relationship exists, they could be used in machine learning model.</a:t>
            </a:r>
          </a:p>
          <a:p>
            <a:pPr algn="just">
              <a:lnSpc>
                <a:spcPct val="100000"/>
              </a:lnSpc>
              <a:spcBef>
                <a:spcPts val="1400"/>
              </a:spcBef>
            </a:pPr>
            <a:r>
              <a:rPr lang="en-US" sz="1300" b="1" dirty="0">
                <a:latin typeface="Abadi" panose="020B0604020104020204" pitchFamily="34" charset="0"/>
              </a:rPr>
              <a:t>Bar charts </a:t>
            </a:r>
            <a:r>
              <a:rPr lang="en-US" sz="1300" dirty="0">
                <a:latin typeface="Abadi" panose="020B0604020104020204" pitchFamily="34" charset="0"/>
              </a:rPr>
              <a:t>show comparisons among discrete categories. The goal is to show the relationships between the specific categories being compared and a measured value.</a:t>
            </a:r>
          </a:p>
          <a:p>
            <a:pPr algn="just">
              <a:lnSpc>
                <a:spcPct val="100000"/>
              </a:lnSpc>
              <a:spcBef>
                <a:spcPts val="1400"/>
              </a:spcBef>
            </a:pPr>
            <a:r>
              <a:rPr lang="en-US" sz="1300" b="1" dirty="0">
                <a:latin typeface="Abadi" panose="020B0604020104020204" pitchFamily="34" charset="0"/>
              </a:rPr>
              <a:t>Line charts </a:t>
            </a:r>
            <a:r>
              <a:rPr lang="en-US" sz="1300" dirty="0">
                <a:latin typeface="Abadi" panose="020B0604020104020204" pitchFamily="34" charset="0"/>
              </a:rPr>
              <a:t>show trends in data over time.</a:t>
            </a:r>
            <a:endParaRPr lang="en-US" sz="13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D8A260F-1C12-4C3D-4DA1-51C77973AC10}"/>
              </a:ext>
            </a:extLst>
          </p:cNvPr>
          <p:cNvSpPr txBox="1"/>
          <p:nvPr/>
        </p:nvSpPr>
        <p:spPr>
          <a:xfrm>
            <a:off x="2994382" y="6063100"/>
            <a:ext cx="6203237" cy="369332"/>
          </a:xfrm>
          <a:prstGeom prst="rect">
            <a:avLst/>
          </a:prstGeom>
          <a:noFill/>
        </p:spPr>
        <p:txBody>
          <a:bodyPr wrap="none" rtlCol="0">
            <a:spAutoFit/>
          </a:bodyPr>
          <a:lstStyle/>
          <a:p>
            <a:r>
              <a:rPr lang="en-US" dirty="0">
                <a:hlinkClick r:id="rId3" action="ppaction://hlinkfile"/>
              </a:rPr>
              <a:t>Click to see </a:t>
            </a:r>
            <a:r>
              <a:rPr lang="en-US" dirty="0" err="1">
                <a:hlinkClick r:id="rId3" action="ppaction://hlinkfile"/>
              </a:rPr>
              <a:t>Jupyter</a:t>
            </a:r>
            <a:r>
              <a:rPr lang="en-US" dirty="0">
                <a:hlinkClick r:id="rId3" action="ppaction://hlinkfile"/>
              </a:rPr>
              <a:t> Notebook about EDA with Data Visualization</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dirty="0">
                <a:latin typeface="Abadi" panose="020B0604020104020204" pitchFamily="34" charset="0"/>
              </a:rPr>
              <a:t>Performed SQL queries:</a:t>
            </a:r>
          </a:p>
          <a:p>
            <a:r>
              <a:rPr lang="en-US" sz="1300" dirty="0">
                <a:latin typeface="Abadi" panose="020B0604020104020204" pitchFamily="34" charset="0"/>
              </a:rPr>
              <a:t>Displaying the names of the unique launch sites in the space mission.</a:t>
            </a:r>
          </a:p>
          <a:p>
            <a:r>
              <a:rPr lang="en-US" sz="1300" dirty="0">
                <a:latin typeface="Abadi" panose="020B0604020104020204" pitchFamily="34" charset="0"/>
              </a:rPr>
              <a:t>Displaying 5 records where launch sites begin with the string ‘CCA’</a:t>
            </a:r>
          </a:p>
          <a:p>
            <a:r>
              <a:rPr lang="en-US" sz="1300" dirty="0">
                <a:latin typeface="Abadi" panose="020B0604020104020204" pitchFamily="34" charset="0"/>
              </a:rPr>
              <a:t>Displaying the total payload mass carried by boosters launched by NASA (CRS).</a:t>
            </a:r>
          </a:p>
          <a:p>
            <a:r>
              <a:rPr lang="en-US" sz="1300" dirty="0">
                <a:latin typeface="Abadi" panose="020B0604020104020204" pitchFamily="34" charset="0"/>
              </a:rPr>
              <a:t>Displaying the average payload mass carried by booster version F9 v1.1.</a:t>
            </a:r>
          </a:p>
          <a:p>
            <a:r>
              <a:rPr lang="en-US" sz="1300" dirty="0">
                <a:latin typeface="Abadi" panose="020B0604020104020204" pitchFamily="34" charset="0"/>
              </a:rPr>
              <a:t>Listing the date when the first successful landing outcome in ground pad was achieved.</a:t>
            </a:r>
          </a:p>
          <a:p>
            <a:r>
              <a:rPr lang="en-US" sz="1300" dirty="0">
                <a:latin typeface="Abadi" panose="020B0604020104020204" pitchFamily="34" charset="0"/>
              </a:rPr>
              <a:t>Listing the names of the boosters which have success in drone ship and have payload mass greater than 4000 but less than 6000.</a:t>
            </a:r>
          </a:p>
          <a:p>
            <a:r>
              <a:rPr lang="en-US" sz="1300" dirty="0">
                <a:latin typeface="Abadi" panose="020B0604020104020204" pitchFamily="34" charset="0"/>
              </a:rPr>
              <a:t>Listing the total number of successful and failure mission outcomes.</a:t>
            </a:r>
          </a:p>
          <a:p>
            <a:r>
              <a:rPr lang="en-US" sz="1300" dirty="0">
                <a:latin typeface="Abadi" panose="020B0604020104020204" pitchFamily="34" charset="0"/>
              </a:rPr>
              <a:t>Listing the names of the booster versions which have carried the maximum payload mass.</a:t>
            </a:r>
          </a:p>
          <a:p>
            <a:r>
              <a:rPr lang="en-US" sz="1300" dirty="0">
                <a:latin typeface="Abadi" panose="020B0604020104020204" pitchFamily="34" charset="0"/>
              </a:rPr>
              <a:t>Listing the failed landing outcomes in drone ship, their booster versions and launch site names for the months in year 2015.</a:t>
            </a:r>
          </a:p>
          <a:p>
            <a:r>
              <a:rPr lang="en-US" sz="1300" dirty="0">
                <a:latin typeface="Abadi" panose="020B0604020104020204" pitchFamily="34" charset="0"/>
              </a:rPr>
              <a:t>Ranking the count of landing outcomes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1FECE84-3932-D944-C6C7-073F7CA5594F}"/>
              </a:ext>
            </a:extLst>
          </p:cNvPr>
          <p:cNvSpPr txBox="1"/>
          <p:nvPr/>
        </p:nvSpPr>
        <p:spPr>
          <a:xfrm>
            <a:off x="3650170" y="6063097"/>
            <a:ext cx="4891660" cy="369332"/>
          </a:xfrm>
          <a:prstGeom prst="rect">
            <a:avLst/>
          </a:prstGeom>
          <a:noFill/>
        </p:spPr>
        <p:txBody>
          <a:bodyPr wrap="none" rtlCol="0">
            <a:spAutoFit/>
          </a:bodyPr>
          <a:lstStyle/>
          <a:p>
            <a:r>
              <a:rPr lang="en-US" dirty="0">
                <a:hlinkClick r:id="rId4" action="ppaction://hlinkfile"/>
              </a:rPr>
              <a:t>Click to see </a:t>
            </a:r>
            <a:r>
              <a:rPr lang="en-US" dirty="0" err="1">
                <a:hlinkClick r:id="rId4" action="ppaction://hlinkfile"/>
              </a:rPr>
              <a:t>Jupyter</a:t>
            </a:r>
            <a:r>
              <a:rPr lang="en-US" dirty="0">
                <a:hlinkClick r:id="rId4" action="ppaction://hlinkfile"/>
              </a:rPr>
              <a:t> Notebook about 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buNone/>
            </a:pPr>
            <a:r>
              <a:rPr lang="en-US" sz="1600" dirty="0">
                <a:latin typeface="Abadi" panose="020B0604020104020204" pitchFamily="34" charset="0"/>
              </a:rPr>
              <a:t>Markers of all Launch Sites:</a:t>
            </a:r>
          </a:p>
          <a:p>
            <a:pPr lvl="1" algn="just"/>
            <a:r>
              <a:rPr lang="en-US" sz="1300" dirty="0">
                <a:latin typeface="Abadi" panose="020B0604020104020204" pitchFamily="34" charset="0"/>
              </a:rPr>
              <a:t>Added Marker with Circle, Popup Label and Text Label of NASA Johnson Space Center using its latitude and longitude coordinates as a start location.</a:t>
            </a:r>
          </a:p>
          <a:p>
            <a:pPr lvl="1" algn="just"/>
            <a:r>
              <a:rPr lang="en-US" sz="1300" dirty="0">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marL="457200" lvl="1" indent="0" algn="just">
              <a:buNone/>
            </a:pPr>
            <a:endParaRPr lang="en-US" sz="1300" dirty="0">
              <a:latin typeface="Abadi" panose="020B0604020104020204" pitchFamily="34" charset="0"/>
            </a:endParaRPr>
          </a:p>
          <a:p>
            <a:pPr marL="0" indent="0" algn="just">
              <a:buNone/>
            </a:pPr>
            <a:r>
              <a:rPr lang="en-US" sz="1600" dirty="0">
                <a:latin typeface="Abadi" panose="020B0604020104020204" pitchFamily="34" charset="0"/>
              </a:rPr>
              <a:t>Colored Markers of the launch outcomes for each Launch Site:	</a:t>
            </a:r>
          </a:p>
          <a:p>
            <a:pPr lvl="1" algn="just"/>
            <a:r>
              <a:rPr lang="en-US" sz="1300" dirty="0">
                <a:latin typeface="Abadi" panose="020B0604020104020204" pitchFamily="34" charset="0"/>
              </a:rPr>
              <a:t> Added colored Markers of success (Green) and failed (Red) launches using Marker Cluster to identify which launch sites have relatively high success rates.</a:t>
            </a:r>
          </a:p>
          <a:p>
            <a:pPr marL="457200" lvl="1" indent="0" algn="just">
              <a:buNone/>
            </a:pPr>
            <a:endParaRPr lang="en-US" sz="1300" dirty="0">
              <a:latin typeface="Abadi" panose="020B0604020104020204" pitchFamily="34" charset="0"/>
            </a:endParaRPr>
          </a:p>
          <a:p>
            <a:pPr marL="0" indent="0" algn="just">
              <a:buNone/>
            </a:pPr>
            <a:r>
              <a:rPr lang="en-US" sz="1600" dirty="0">
                <a:latin typeface="Abadi" panose="020B0604020104020204" pitchFamily="34" charset="0"/>
              </a:rPr>
              <a:t>Distances between a Launch Site to its proximities:	</a:t>
            </a:r>
          </a:p>
          <a:p>
            <a:pPr lvl="1" algn="just"/>
            <a:r>
              <a:rPr lang="en-US" sz="1300" dirty="0">
                <a:latin typeface="Abadi" panose="020B0604020104020204" pitchFamily="34" charset="0"/>
              </a:rPr>
              <a:t>Added colored Lines to show distances between the Launch Site KSC LC-39A (as an example) and its proximities like Railway, Highway, Coastline and Closest City.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0F669106-9810-69E9-0389-4F4E89FADAB0}"/>
              </a:ext>
            </a:extLst>
          </p:cNvPr>
          <p:cNvSpPr txBox="1"/>
          <p:nvPr/>
        </p:nvSpPr>
        <p:spPr>
          <a:xfrm>
            <a:off x="2963348" y="6052826"/>
            <a:ext cx="6265305" cy="369332"/>
          </a:xfrm>
          <a:prstGeom prst="rect">
            <a:avLst/>
          </a:prstGeom>
          <a:noFill/>
        </p:spPr>
        <p:txBody>
          <a:bodyPr wrap="none" rtlCol="0">
            <a:spAutoFit/>
          </a:bodyPr>
          <a:lstStyle/>
          <a:p>
            <a:r>
              <a:rPr lang="en-US" dirty="0">
                <a:hlinkClick r:id="rId4" action="ppaction://hlinkfile"/>
              </a:rPr>
              <a:t>Click to see </a:t>
            </a:r>
            <a:r>
              <a:rPr lang="en-US" dirty="0" err="1">
                <a:hlinkClick r:id="rId4" action="ppaction://hlinkfile"/>
              </a:rPr>
              <a:t>Jupyter</a:t>
            </a:r>
            <a:r>
              <a:rPr lang="en-US" dirty="0">
                <a:hlinkClick r:id="rId4" action="ppaction://hlinkfile"/>
              </a:rPr>
              <a:t> Notebook about Interactive Map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latin typeface="Abadi" panose="020B0604020104020204" pitchFamily="34" charset="0"/>
              </a:rPr>
              <a:t>Launch Sites Dropdown List:</a:t>
            </a:r>
            <a:r>
              <a:rPr lang="en-US" sz="1800" dirty="0">
                <a:latin typeface="Abadi" panose="020B0604020104020204" pitchFamily="34" charset="0"/>
              </a:rPr>
              <a:t>	</a:t>
            </a:r>
          </a:p>
          <a:p>
            <a:pPr lvl="1">
              <a:lnSpc>
                <a:spcPct val="100000"/>
              </a:lnSpc>
              <a:spcBef>
                <a:spcPts val="1400"/>
              </a:spcBef>
            </a:pPr>
            <a:r>
              <a:rPr lang="en-US" sz="1300" dirty="0">
                <a:latin typeface="Abadi" panose="020B0604020104020204" pitchFamily="34" charset="0"/>
              </a:rPr>
              <a:t>Added a dropdown list to enable Launch Site selection.</a:t>
            </a:r>
          </a:p>
          <a:p>
            <a:pPr marL="0" indent="0">
              <a:lnSpc>
                <a:spcPct val="100000"/>
              </a:lnSpc>
              <a:spcBef>
                <a:spcPts val="1400"/>
              </a:spcBef>
              <a:buNone/>
            </a:pPr>
            <a:r>
              <a:rPr lang="en-US" sz="1600" dirty="0">
                <a:latin typeface="Abadi" panose="020B0604020104020204" pitchFamily="34" charset="0"/>
              </a:rPr>
              <a:t>Pie Chart showing Success Launches (All Sites/Certain Site):</a:t>
            </a:r>
          </a:p>
          <a:p>
            <a:pPr lvl="1">
              <a:lnSpc>
                <a:spcPct val="100000"/>
              </a:lnSpc>
              <a:spcBef>
                <a:spcPts val="1400"/>
              </a:spcBef>
            </a:pPr>
            <a:r>
              <a:rPr lang="en-US" sz="1300" dirty="0">
                <a:latin typeface="Abadi" panose="020B0604020104020204" pitchFamily="34" charset="0"/>
              </a:rPr>
              <a:t>Added a pie chart to show the total successful launches count for all sites and the Success vs. Failed counts for the site, if a specific Launch Site was selected.</a:t>
            </a:r>
          </a:p>
          <a:p>
            <a:pPr marL="0" indent="0">
              <a:lnSpc>
                <a:spcPct val="100000"/>
              </a:lnSpc>
              <a:spcBef>
                <a:spcPts val="1400"/>
              </a:spcBef>
              <a:buNone/>
            </a:pPr>
            <a:r>
              <a:rPr lang="en-US" sz="1600" dirty="0">
                <a:latin typeface="Abadi" panose="020B0604020104020204" pitchFamily="34" charset="0"/>
              </a:rPr>
              <a:t>Slider of Payload Mass Range:</a:t>
            </a:r>
          </a:p>
          <a:p>
            <a:pPr lvl="1">
              <a:lnSpc>
                <a:spcPct val="100000"/>
              </a:lnSpc>
              <a:spcBef>
                <a:spcPts val="1400"/>
              </a:spcBef>
            </a:pPr>
            <a:r>
              <a:rPr lang="en-US" sz="1300" dirty="0">
                <a:latin typeface="Abadi" panose="020B0604020104020204" pitchFamily="34" charset="0"/>
              </a:rPr>
              <a:t>Added a slider to select Payload range.</a:t>
            </a:r>
          </a:p>
          <a:p>
            <a:pPr marL="0" indent="0">
              <a:lnSpc>
                <a:spcPct val="100000"/>
              </a:lnSpc>
              <a:spcBef>
                <a:spcPts val="1400"/>
              </a:spcBef>
              <a:buNone/>
            </a:pPr>
            <a:r>
              <a:rPr lang="en-US" sz="1600" dirty="0">
                <a:latin typeface="Abadi" panose="020B0604020104020204" pitchFamily="34" charset="0"/>
              </a:rPr>
              <a:t>Scatter Chart of Payload Mass vs. Success Rate for the different Booster Versions:</a:t>
            </a:r>
          </a:p>
          <a:p>
            <a:pPr lvl="1">
              <a:lnSpc>
                <a:spcPct val="100000"/>
              </a:lnSpc>
              <a:spcBef>
                <a:spcPts val="1400"/>
              </a:spcBef>
            </a:pPr>
            <a:r>
              <a:rPr lang="en-US" sz="1300" dirty="0">
                <a:latin typeface="Abadi" panose="020B0604020104020204" pitchFamily="34" charset="0"/>
              </a:rPr>
              <a:t>Added a scatter chart to show the correlation between Payload and Launch Success.</a:t>
            </a:r>
            <a:endParaRPr lang="en-US" sz="13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D62F98F6-7763-C03C-33AE-96B7667EEFF3}"/>
              </a:ext>
            </a:extLst>
          </p:cNvPr>
          <p:cNvSpPr txBox="1"/>
          <p:nvPr/>
        </p:nvSpPr>
        <p:spPr>
          <a:xfrm>
            <a:off x="2963348" y="6073371"/>
            <a:ext cx="6265305" cy="369332"/>
          </a:xfrm>
          <a:prstGeom prst="rect">
            <a:avLst/>
          </a:prstGeom>
          <a:noFill/>
        </p:spPr>
        <p:txBody>
          <a:bodyPr wrap="none" rtlCol="0">
            <a:spAutoFit/>
          </a:bodyPr>
          <a:lstStyle/>
          <a:p>
            <a:r>
              <a:rPr lang="en-US" dirty="0">
                <a:hlinkClick r:id="rId3" action="ppaction://hlinkfile"/>
              </a:rPr>
              <a:t>Click to see </a:t>
            </a:r>
            <a:r>
              <a:rPr lang="en-US" dirty="0" err="1">
                <a:hlinkClick r:id="rId3" action="ppaction://hlinkfile"/>
              </a:rPr>
              <a:t>Jupyter</a:t>
            </a:r>
            <a:r>
              <a:rPr lang="en-US" dirty="0">
                <a:hlinkClick r:id="rId3" action="ppaction://hlinkfile"/>
              </a:rPr>
              <a:t> Notebook about Dashboard with </a:t>
            </a:r>
            <a:r>
              <a:rPr lang="en-US" dirty="0" err="1">
                <a:hlinkClick r:id="rId3" action="ppaction://hlinkfile"/>
              </a:rPr>
              <a:t>Plotly</a:t>
            </a:r>
            <a:r>
              <a:rPr lang="en-US" dirty="0">
                <a:hlinkClick r:id="rId3" action="ppaction://hlinkfile"/>
              </a:rPr>
              <a:t>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34" name="Group 233">
            <a:extLst>
              <a:ext uri="{FF2B5EF4-FFF2-40B4-BE49-F238E27FC236}">
                <a16:creationId xmlns:a16="http://schemas.microsoft.com/office/drawing/2014/main" id="{CAF9A80C-7D61-0F32-E900-8A8B4B4516BF}"/>
              </a:ext>
            </a:extLst>
          </p:cNvPr>
          <p:cNvGrpSpPr/>
          <p:nvPr/>
        </p:nvGrpSpPr>
        <p:grpSpPr>
          <a:xfrm>
            <a:off x="7842890" y="1474113"/>
            <a:ext cx="1743764" cy="1107996"/>
            <a:chOff x="1065976" y="1634639"/>
            <a:chExt cx="1743764" cy="1107996"/>
          </a:xfrm>
        </p:grpSpPr>
        <p:sp>
          <p:nvSpPr>
            <p:cNvPr id="235" name="TextBox 234">
              <a:extLst>
                <a:ext uri="{FF2B5EF4-FFF2-40B4-BE49-F238E27FC236}">
                  <a16:creationId xmlns:a16="http://schemas.microsoft.com/office/drawing/2014/main" id="{08DBBB81-5D9C-9043-26F8-D0B8BFBB86B8}"/>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236" name="TextBox 235">
              <a:extLst>
                <a:ext uri="{FF2B5EF4-FFF2-40B4-BE49-F238E27FC236}">
                  <a16:creationId xmlns:a16="http://schemas.microsoft.com/office/drawing/2014/main" id="{F8030170-F772-DC5C-9734-04E49E09B944}"/>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5</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sp>
        <p:nvSpPr>
          <p:cNvPr id="245" name="Freeform: Shape 244">
            <a:extLst>
              <a:ext uri="{FF2B5EF4-FFF2-40B4-BE49-F238E27FC236}">
                <a16:creationId xmlns:a16="http://schemas.microsoft.com/office/drawing/2014/main" id="{FFFF224F-1909-154A-E8DF-894E7464C17E}"/>
              </a:ext>
            </a:extLst>
          </p:cNvPr>
          <p:cNvSpPr/>
          <p:nvPr/>
        </p:nvSpPr>
        <p:spPr>
          <a:xfrm>
            <a:off x="1461422" y="3899150"/>
            <a:ext cx="1826139" cy="2201832"/>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1792521 h 4118440"/>
              <a:gd name="connsiteX4" fmla="*/ 2104523 w 2104523"/>
              <a:gd name="connsiteY4" fmla="*/ 2325919 h 4118440"/>
              <a:gd name="connsiteX5" fmla="*/ 2104523 w 2104523"/>
              <a:gd name="connsiteY5" fmla="*/ 3958181 h 4118440"/>
              <a:gd name="connsiteX6" fmla="*/ 1944264 w 2104523"/>
              <a:gd name="connsiteY6" fmla="*/ 4118440 h 4118440"/>
              <a:gd name="connsiteX7" fmla="*/ 160259 w 2104523"/>
              <a:gd name="connsiteY7" fmla="*/ 4118440 h 4118440"/>
              <a:gd name="connsiteX8" fmla="*/ 0 w 2104523"/>
              <a:gd name="connsiteY8" fmla="*/ 3958181 h 4118440"/>
              <a:gd name="connsiteX9" fmla="*/ 0 w 2104523"/>
              <a:gd name="connsiteY9" fmla="*/ 160259 h 4118440"/>
              <a:gd name="connsiteX10" fmla="*/ 160259 w 2104523"/>
              <a:gd name="connsiteY10"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2325919 h 4118440"/>
              <a:gd name="connsiteX4" fmla="*/ 2104523 w 2104523"/>
              <a:gd name="connsiteY4" fmla="*/ 3958181 h 4118440"/>
              <a:gd name="connsiteX5" fmla="*/ 1944264 w 2104523"/>
              <a:gd name="connsiteY5" fmla="*/ 4118440 h 4118440"/>
              <a:gd name="connsiteX6" fmla="*/ 160259 w 2104523"/>
              <a:gd name="connsiteY6" fmla="*/ 4118440 h 4118440"/>
              <a:gd name="connsiteX7" fmla="*/ 0 w 2104523"/>
              <a:gd name="connsiteY7" fmla="*/ 3958181 h 4118440"/>
              <a:gd name="connsiteX8" fmla="*/ 0 w 2104523"/>
              <a:gd name="connsiteY8" fmla="*/ 160259 h 4118440"/>
              <a:gd name="connsiteX9" fmla="*/ 160259 w 2104523"/>
              <a:gd name="connsiteY9"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3958181 h 4118440"/>
              <a:gd name="connsiteX4" fmla="*/ 1944264 w 2104523"/>
              <a:gd name="connsiteY4" fmla="*/ 4118440 h 4118440"/>
              <a:gd name="connsiteX5" fmla="*/ 160259 w 2104523"/>
              <a:gd name="connsiteY5" fmla="*/ 4118440 h 4118440"/>
              <a:gd name="connsiteX6" fmla="*/ 0 w 2104523"/>
              <a:gd name="connsiteY6" fmla="*/ 3958181 h 4118440"/>
              <a:gd name="connsiteX7" fmla="*/ 0 w 2104523"/>
              <a:gd name="connsiteY7" fmla="*/ 160259 h 4118440"/>
              <a:gd name="connsiteX8" fmla="*/ 160259 w 2104523"/>
              <a:gd name="connsiteY8"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523" h="4118440">
                <a:moveTo>
                  <a:pt x="160259" y="0"/>
                </a:moveTo>
                <a:lnTo>
                  <a:pt x="1944264" y="0"/>
                </a:lnTo>
                <a:cubicBezTo>
                  <a:pt x="2032773" y="0"/>
                  <a:pt x="2104523" y="71750"/>
                  <a:pt x="2104523" y="160259"/>
                </a:cubicBez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8EC17B75-1EB5-FAE4-E40E-32C73AA95828}"/>
              </a:ext>
            </a:extLst>
          </p:cNvPr>
          <p:cNvGrpSpPr/>
          <p:nvPr/>
        </p:nvGrpSpPr>
        <p:grpSpPr>
          <a:xfrm>
            <a:off x="1490009" y="3744572"/>
            <a:ext cx="1743764" cy="1330687"/>
            <a:chOff x="1065976" y="1634639"/>
            <a:chExt cx="1743764" cy="1107996"/>
          </a:xfrm>
        </p:grpSpPr>
        <p:sp>
          <p:nvSpPr>
            <p:cNvPr id="247" name="TextBox 246">
              <a:extLst>
                <a:ext uri="{FF2B5EF4-FFF2-40B4-BE49-F238E27FC236}">
                  <a16:creationId xmlns:a16="http://schemas.microsoft.com/office/drawing/2014/main" id="{7B226C8A-0BC5-972C-5E0B-591FEC0A2768}"/>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sp>
          <p:nvSpPr>
            <p:cNvPr id="248" name="TextBox 247">
              <a:extLst>
                <a:ext uri="{FF2B5EF4-FFF2-40B4-BE49-F238E27FC236}">
                  <a16:creationId xmlns:a16="http://schemas.microsoft.com/office/drawing/2014/main" id="{96FAF99B-3458-87AD-CFEB-7889B3349C68}"/>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rPr>
                <a:t>8</a:t>
              </a:r>
              <a:endParaRPr kumimoji="0" lang="ko-KR" altLang="en-US" sz="66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grpSp>
      <p:sp>
        <p:nvSpPr>
          <p:cNvPr id="255" name="TextBox 254">
            <a:extLst>
              <a:ext uri="{FF2B5EF4-FFF2-40B4-BE49-F238E27FC236}">
                <a16:creationId xmlns:a16="http://schemas.microsoft.com/office/drawing/2014/main" id="{96F87CA4-DC78-1269-1EA8-61D76A51914E}"/>
              </a:ext>
            </a:extLst>
          </p:cNvPr>
          <p:cNvSpPr txBox="1"/>
          <p:nvPr/>
        </p:nvSpPr>
        <p:spPr>
          <a:xfrm>
            <a:off x="6541565" y="3744572"/>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nvGrpSpPr>
          <p:cNvPr id="14" name="Group 13">
            <a:extLst>
              <a:ext uri="{FF2B5EF4-FFF2-40B4-BE49-F238E27FC236}">
                <a16:creationId xmlns:a16="http://schemas.microsoft.com/office/drawing/2014/main" id="{7C642FFB-7598-D580-8616-BEC5B93B23C5}"/>
              </a:ext>
            </a:extLst>
          </p:cNvPr>
          <p:cNvGrpSpPr/>
          <p:nvPr/>
        </p:nvGrpSpPr>
        <p:grpSpPr>
          <a:xfrm>
            <a:off x="3001755" y="3867691"/>
            <a:ext cx="2354102" cy="2233291"/>
            <a:chOff x="7130647" y="4166470"/>
            <a:chExt cx="2442310" cy="2410235"/>
          </a:xfrm>
        </p:grpSpPr>
        <p:grpSp>
          <p:nvGrpSpPr>
            <p:cNvPr id="15" name="Group 14">
              <a:extLst>
                <a:ext uri="{FF2B5EF4-FFF2-40B4-BE49-F238E27FC236}">
                  <a16:creationId xmlns:a16="http://schemas.microsoft.com/office/drawing/2014/main" id="{3867B7DA-EF88-C8EB-26C1-ECAAF2DCA5B8}"/>
                </a:ext>
              </a:extLst>
            </p:cNvPr>
            <p:cNvGrpSpPr/>
            <p:nvPr/>
          </p:nvGrpSpPr>
          <p:grpSpPr>
            <a:xfrm rot="10800000">
              <a:off x="7130647" y="4166470"/>
              <a:ext cx="2442310" cy="2410235"/>
              <a:chOff x="1136282" y="1903180"/>
              <a:chExt cx="2664184" cy="4118440"/>
            </a:xfrm>
          </p:grpSpPr>
          <p:sp>
            <p:nvSpPr>
              <p:cNvPr id="19" name="Isosceles Triangle 18">
                <a:extLst>
                  <a:ext uri="{FF2B5EF4-FFF2-40B4-BE49-F238E27FC236}">
                    <a16:creationId xmlns:a16="http://schemas.microsoft.com/office/drawing/2014/main" id="{6C4CDD1F-604F-6EA5-A986-8DF62749BE50}"/>
                  </a:ext>
                </a:extLst>
              </p:cNvPr>
              <p:cNvSpPr/>
              <p:nvPr/>
            </p:nvSpPr>
            <p:spPr>
              <a:xfrm rot="5400000">
                <a:off x="3042279" y="3682570"/>
                <a:ext cx="956714" cy="55966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F5D0634-6C9F-7525-3796-271FB14FAD54}"/>
                  </a:ext>
                </a:extLst>
              </p:cNvPr>
              <p:cNvSpPr/>
              <p:nvPr/>
            </p:nvSpPr>
            <p:spPr>
              <a:xfrm>
                <a:off x="1136282"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3C875F76-7EA8-3CF7-1AB8-0AEE498ECA89}"/>
                </a:ext>
              </a:extLst>
            </p:cNvPr>
            <p:cNvGrpSpPr/>
            <p:nvPr/>
          </p:nvGrpSpPr>
          <p:grpSpPr>
            <a:xfrm>
              <a:off x="7710176" y="4196527"/>
              <a:ext cx="1743764" cy="1058673"/>
              <a:chOff x="1065976" y="1718628"/>
              <a:chExt cx="1743764" cy="940016"/>
            </a:xfrm>
          </p:grpSpPr>
          <p:sp>
            <p:nvSpPr>
              <p:cNvPr id="17" name="TextBox 16">
                <a:extLst>
                  <a:ext uri="{FF2B5EF4-FFF2-40B4-BE49-F238E27FC236}">
                    <a16:creationId xmlns:a16="http://schemas.microsoft.com/office/drawing/2014/main" id="{95F9DCCD-9684-E7C9-28A9-B8D3B498BC08}"/>
                  </a:ext>
                </a:extLst>
              </p:cNvPr>
              <p:cNvSpPr txBox="1"/>
              <p:nvPr/>
            </p:nvSpPr>
            <p:spPr>
              <a:xfrm>
                <a:off x="1065976" y="2151420"/>
                <a:ext cx="966072" cy="44389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endParaRPr>
              </a:p>
            </p:txBody>
          </p:sp>
          <p:sp>
            <p:nvSpPr>
              <p:cNvPr id="18" name="TextBox 17">
                <a:extLst>
                  <a:ext uri="{FF2B5EF4-FFF2-40B4-BE49-F238E27FC236}">
                    <a16:creationId xmlns:a16="http://schemas.microsoft.com/office/drawing/2014/main" id="{A63F251C-E2A6-AA73-3DD0-697B064E90CD}"/>
                  </a:ext>
                </a:extLst>
              </p:cNvPr>
              <p:cNvSpPr txBox="1"/>
              <p:nvPr/>
            </p:nvSpPr>
            <p:spPr>
              <a:xfrm>
                <a:off x="1843668" y="1718628"/>
                <a:ext cx="966072" cy="94001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rPr>
                  <a:t>7</a:t>
                </a:r>
                <a:endParaRPr kumimoji="0" lang="ko-KR" altLang="en-US" sz="6600" b="1" i="0" u="none" strike="noStrike" kern="1200" cap="none" spc="0" normalizeH="0" baseline="0" noProof="0" dirty="0">
                  <a:ln>
                    <a:noFill/>
                  </a:ln>
                  <a:solidFill>
                    <a:srgbClr val="00B0F0"/>
                  </a:solidFill>
                  <a:effectLst/>
                  <a:uLnTx/>
                  <a:uFillTx/>
                  <a:latin typeface="Calibri" panose="020F0502020204030204"/>
                  <a:ea typeface="맑은 고딕" panose="020B0503020000020004" pitchFamily="34" charset="-127"/>
                  <a:cs typeface="Arial" pitchFamily="34" charset="0"/>
                </a:endParaRPr>
              </a:p>
            </p:txBody>
          </p:sp>
        </p:grpSp>
      </p:grpSp>
      <p:grpSp>
        <p:nvGrpSpPr>
          <p:cNvPr id="2" name="Group 1">
            <a:extLst>
              <a:ext uri="{FF2B5EF4-FFF2-40B4-BE49-F238E27FC236}">
                <a16:creationId xmlns:a16="http://schemas.microsoft.com/office/drawing/2014/main" id="{CC66FD26-4C4C-7398-B1E0-6735DF36265C}"/>
              </a:ext>
            </a:extLst>
          </p:cNvPr>
          <p:cNvGrpSpPr/>
          <p:nvPr/>
        </p:nvGrpSpPr>
        <p:grpSpPr>
          <a:xfrm>
            <a:off x="5174810" y="3867489"/>
            <a:ext cx="2354101" cy="2201832"/>
            <a:chOff x="7130647" y="4166470"/>
            <a:chExt cx="2442309" cy="2410235"/>
          </a:xfrm>
        </p:grpSpPr>
        <p:grpSp>
          <p:nvGrpSpPr>
            <p:cNvPr id="3" name="Group 2">
              <a:extLst>
                <a:ext uri="{FF2B5EF4-FFF2-40B4-BE49-F238E27FC236}">
                  <a16:creationId xmlns:a16="http://schemas.microsoft.com/office/drawing/2014/main" id="{D1234E2F-6FF9-3C5A-F9AB-165BCC7399AF}"/>
                </a:ext>
              </a:extLst>
            </p:cNvPr>
            <p:cNvGrpSpPr/>
            <p:nvPr/>
          </p:nvGrpSpPr>
          <p:grpSpPr>
            <a:xfrm rot="10800000">
              <a:off x="7130647" y="4166470"/>
              <a:ext cx="2442309" cy="2410235"/>
              <a:chOff x="1136283" y="1903180"/>
              <a:chExt cx="2664183" cy="4118440"/>
            </a:xfrm>
          </p:grpSpPr>
          <p:sp>
            <p:nvSpPr>
              <p:cNvPr id="9" name="Isosceles Triangle 8">
                <a:extLst>
                  <a:ext uri="{FF2B5EF4-FFF2-40B4-BE49-F238E27FC236}">
                    <a16:creationId xmlns:a16="http://schemas.microsoft.com/office/drawing/2014/main" id="{7561FC2E-37AC-0D66-A24B-19CB14EE3B7B}"/>
                  </a:ext>
                </a:extLst>
              </p:cNvPr>
              <p:cNvSpPr/>
              <p:nvPr/>
            </p:nvSpPr>
            <p:spPr>
              <a:xfrm rot="5400000">
                <a:off x="3042279" y="3682570"/>
                <a:ext cx="956714" cy="55966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2ADE92F-76A3-D606-BE91-8961C9A6CBB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7CD39F5B-FB3A-C49D-5F4E-1D740F8799FC}"/>
                </a:ext>
              </a:extLst>
            </p:cNvPr>
            <p:cNvGrpSpPr/>
            <p:nvPr/>
          </p:nvGrpSpPr>
          <p:grpSpPr>
            <a:xfrm>
              <a:off x="7710176" y="4195339"/>
              <a:ext cx="1743764" cy="1061048"/>
              <a:chOff x="1065976" y="1717573"/>
              <a:chExt cx="1743764" cy="942125"/>
            </a:xfrm>
          </p:grpSpPr>
          <p:sp>
            <p:nvSpPr>
              <p:cNvPr id="7" name="TextBox 6">
                <a:extLst>
                  <a:ext uri="{FF2B5EF4-FFF2-40B4-BE49-F238E27FC236}">
                    <a16:creationId xmlns:a16="http://schemas.microsoft.com/office/drawing/2014/main" id="{74F7213D-AA93-CD5E-D297-4847AE14606A}"/>
                  </a:ext>
                </a:extLst>
              </p:cNvPr>
              <p:cNvSpPr txBox="1"/>
              <p:nvPr/>
            </p:nvSpPr>
            <p:spPr>
              <a:xfrm>
                <a:off x="1065976" y="2150921"/>
                <a:ext cx="966072" cy="444892"/>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sp>
            <p:nvSpPr>
              <p:cNvPr id="8" name="TextBox 7">
                <a:extLst>
                  <a:ext uri="{FF2B5EF4-FFF2-40B4-BE49-F238E27FC236}">
                    <a16:creationId xmlns:a16="http://schemas.microsoft.com/office/drawing/2014/main" id="{D28AAE6D-D17A-AE26-D9D8-48A0C7C4D06F}"/>
                  </a:ext>
                </a:extLst>
              </p:cNvPr>
              <p:cNvSpPr txBox="1"/>
              <p:nvPr/>
            </p:nvSpPr>
            <p:spPr>
              <a:xfrm>
                <a:off x="1843668" y="1717573"/>
                <a:ext cx="966072" cy="942125"/>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rPr>
                  <a:t>6</a:t>
                </a:r>
                <a:endParaRPr kumimoji="0" lang="ko-KR" altLang="en-US" sz="66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grpSp>
      </p:grpSp>
      <p:grpSp>
        <p:nvGrpSpPr>
          <p:cNvPr id="278" name="Group 277">
            <a:extLst>
              <a:ext uri="{FF2B5EF4-FFF2-40B4-BE49-F238E27FC236}">
                <a16:creationId xmlns:a16="http://schemas.microsoft.com/office/drawing/2014/main" id="{22242A7D-947E-5280-380A-1838BFDFC4D2}"/>
              </a:ext>
            </a:extLst>
          </p:cNvPr>
          <p:cNvGrpSpPr/>
          <p:nvPr/>
        </p:nvGrpSpPr>
        <p:grpSpPr>
          <a:xfrm>
            <a:off x="7249403" y="3867689"/>
            <a:ext cx="2354101" cy="2201634"/>
            <a:chOff x="7130647" y="4166469"/>
            <a:chExt cx="2442309" cy="2410235"/>
          </a:xfrm>
        </p:grpSpPr>
        <p:grpSp>
          <p:nvGrpSpPr>
            <p:cNvPr id="279" name="Group 278">
              <a:extLst>
                <a:ext uri="{FF2B5EF4-FFF2-40B4-BE49-F238E27FC236}">
                  <a16:creationId xmlns:a16="http://schemas.microsoft.com/office/drawing/2014/main" id="{DC403702-F214-F0F7-585B-5BA10EE6B8D2}"/>
                </a:ext>
              </a:extLst>
            </p:cNvPr>
            <p:cNvGrpSpPr/>
            <p:nvPr/>
          </p:nvGrpSpPr>
          <p:grpSpPr>
            <a:xfrm rot="10800000">
              <a:off x="7130647" y="4166469"/>
              <a:ext cx="2442309" cy="2410235"/>
              <a:chOff x="1136283" y="1903183"/>
              <a:chExt cx="2664183" cy="4118439"/>
            </a:xfrm>
          </p:grpSpPr>
          <p:sp>
            <p:nvSpPr>
              <p:cNvPr id="283" name="Isosceles Triangle 282">
                <a:extLst>
                  <a:ext uri="{FF2B5EF4-FFF2-40B4-BE49-F238E27FC236}">
                    <a16:creationId xmlns:a16="http://schemas.microsoft.com/office/drawing/2014/main" id="{70835D4E-E5DE-BB0A-DF0D-2357376DEDA0}"/>
                  </a:ext>
                </a:extLst>
              </p:cNvPr>
              <p:cNvSpPr/>
              <p:nvPr/>
            </p:nvSpPr>
            <p:spPr>
              <a:xfrm rot="5400000">
                <a:off x="3042279" y="3682570"/>
                <a:ext cx="956714" cy="559660"/>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Freeform: Shape 283">
                <a:extLst>
                  <a:ext uri="{FF2B5EF4-FFF2-40B4-BE49-F238E27FC236}">
                    <a16:creationId xmlns:a16="http://schemas.microsoft.com/office/drawing/2014/main" id="{7E565FAA-4092-AA3D-F1A7-DF80A84D494F}"/>
                  </a:ext>
                </a:extLst>
              </p:cNvPr>
              <p:cNvSpPr/>
              <p:nvPr/>
            </p:nvSpPr>
            <p:spPr>
              <a:xfrm>
                <a:off x="1136283" y="1903183"/>
                <a:ext cx="2416551" cy="4118439"/>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0" name="Group 279">
              <a:extLst>
                <a:ext uri="{FF2B5EF4-FFF2-40B4-BE49-F238E27FC236}">
                  <a16:creationId xmlns:a16="http://schemas.microsoft.com/office/drawing/2014/main" id="{8FE10561-2A51-6D24-3D0C-C45588B95A47}"/>
                </a:ext>
              </a:extLst>
            </p:cNvPr>
            <p:cNvGrpSpPr/>
            <p:nvPr/>
          </p:nvGrpSpPr>
          <p:grpSpPr>
            <a:xfrm>
              <a:off x="7710176" y="4196530"/>
              <a:ext cx="1743764" cy="1058672"/>
              <a:chOff x="1065976" y="1718630"/>
              <a:chExt cx="1743764" cy="940015"/>
            </a:xfrm>
          </p:grpSpPr>
          <p:sp>
            <p:nvSpPr>
              <p:cNvPr id="281" name="TextBox 280">
                <a:extLst>
                  <a:ext uri="{FF2B5EF4-FFF2-40B4-BE49-F238E27FC236}">
                    <a16:creationId xmlns:a16="http://schemas.microsoft.com/office/drawing/2014/main" id="{BBF8B8F7-E85D-CF1F-4F4F-1C99258E61DB}"/>
                  </a:ext>
                </a:extLst>
              </p:cNvPr>
              <p:cNvSpPr txBox="1"/>
              <p:nvPr/>
            </p:nvSpPr>
            <p:spPr>
              <a:xfrm>
                <a:off x="1065976" y="2151419"/>
                <a:ext cx="966072" cy="44389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endParaRPr>
              </a:p>
            </p:txBody>
          </p:sp>
          <p:sp>
            <p:nvSpPr>
              <p:cNvPr id="282" name="TextBox 281">
                <a:extLst>
                  <a:ext uri="{FF2B5EF4-FFF2-40B4-BE49-F238E27FC236}">
                    <a16:creationId xmlns:a16="http://schemas.microsoft.com/office/drawing/2014/main" id="{A1FDB35D-E730-BE41-B302-394C8C69DF01}"/>
                  </a:ext>
                </a:extLst>
              </p:cNvPr>
              <p:cNvSpPr txBox="1"/>
              <p:nvPr/>
            </p:nvSpPr>
            <p:spPr>
              <a:xfrm>
                <a:off x="1843668" y="1718630"/>
                <a:ext cx="966072" cy="940015"/>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rPr>
                  <a:t>5</a:t>
                </a:r>
                <a:endParaRPr kumimoji="0" lang="ko-KR" altLang="en-US" sz="66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endParaRPr>
              </a:p>
            </p:txBody>
          </p:sp>
        </p:grpSp>
      </p:grpSp>
      <p:grpSp>
        <p:nvGrpSpPr>
          <p:cNvPr id="24" name="Group 23">
            <a:extLst>
              <a:ext uri="{FF2B5EF4-FFF2-40B4-BE49-F238E27FC236}">
                <a16:creationId xmlns:a16="http://schemas.microsoft.com/office/drawing/2014/main" id="{B95DD279-D5E1-1287-A354-D9D9E8E1C3DD}"/>
              </a:ext>
            </a:extLst>
          </p:cNvPr>
          <p:cNvGrpSpPr/>
          <p:nvPr/>
        </p:nvGrpSpPr>
        <p:grpSpPr>
          <a:xfrm>
            <a:off x="7720322" y="1390006"/>
            <a:ext cx="1928608" cy="2841019"/>
            <a:chOff x="7720322" y="1440805"/>
            <a:chExt cx="1928608" cy="3195625"/>
          </a:xfrm>
        </p:grpSpPr>
        <p:grpSp>
          <p:nvGrpSpPr>
            <p:cNvPr id="231" name="Group 230">
              <a:extLst>
                <a:ext uri="{FF2B5EF4-FFF2-40B4-BE49-F238E27FC236}">
                  <a16:creationId xmlns:a16="http://schemas.microsoft.com/office/drawing/2014/main" id="{BDE0C715-9770-7444-FA00-8D6E5B48B78D}"/>
                </a:ext>
              </a:extLst>
            </p:cNvPr>
            <p:cNvGrpSpPr/>
            <p:nvPr/>
          </p:nvGrpSpPr>
          <p:grpSpPr>
            <a:xfrm rot="5400000">
              <a:off x="7127794" y="2137129"/>
              <a:ext cx="3091829" cy="1906774"/>
              <a:chOff x="1136283" y="1903180"/>
              <a:chExt cx="2664183" cy="4118440"/>
            </a:xfrm>
          </p:grpSpPr>
          <p:sp>
            <p:nvSpPr>
              <p:cNvPr id="232" name="Isosceles Triangle 231">
                <a:extLst>
                  <a:ext uri="{FF2B5EF4-FFF2-40B4-BE49-F238E27FC236}">
                    <a16:creationId xmlns:a16="http://schemas.microsoft.com/office/drawing/2014/main" id="{56C74B3D-3B52-FE54-C42C-1E1851E33F76}"/>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Freeform: Shape 232">
                <a:extLst>
                  <a:ext uri="{FF2B5EF4-FFF2-40B4-BE49-F238E27FC236}">
                    <a16:creationId xmlns:a16="http://schemas.microsoft.com/office/drawing/2014/main" id="{05296ABE-6758-6B35-3441-A3F8B08ED205}"/>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380E3707-167A-D8A6-E64C-BC15B942B024}"/>
                </a:ext>
              </a:extLst>
            </p:cNvPr>
            <p:cNvGrpSpPr/>
            <p:nvPr/>
          </p:nvGrpSpPr>
          <p:grpSpPr>
            <a:xfrm>
              <a:off x="7905166" y="1440805"/>
              <a:ext cx="1743764" cy="1107996"/>
              <a:chOff x="1065976" y="1634639"/>
              <a:chExt cx="1743764" cy="1107996"/>
            </a:xfrm>
          </p:grpSpPr>
          <p:sp>
            <p:nvSpPr>
              <p:cNvPr id="12" name="TextBox 11">
                <a:extLst>
                  <a:ext uri="{FF2B5EF4-FFF2-40B4-BE49-F238E27FC236}">
                    <a16:creationId xmlns:a16="http://schemas.microsoft.com/office/drawing/2014/main" id="{7CAE6DB5-89CA-86F0-797D-233362331EFA}"/>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13" name="TextBox 12">
                <a:extLst>
                  <a:ext uri="{FF2B5EF4-FFF2-40B4-BE49-F238E27FC236}">
                    <a16:creationId xmlns:a16="http://schemas.microsoft.com/office/drawing/2014/main" id="{0006D377-F61F-00EB-4602-CA9D063EBC50}"/>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4</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grpSp>
        <p:nvGrpSpPr>
          <p:cNvPr id="21" name="Group 20">
            <a:extLst>
              <a:ext uri="{FF2B5EF4-FFF2-40B4-BE49-F238E27FC236}">
                <a16:creationId xmlns:a16="http://schemas.microsoft.com/office/drawing/2014/main" id="{7948C404-1237-C1D2-8F6F-160C2D695615}"/>
              </a:ext>
            </a:extLst>
          </p:cNvPr>
          <p:cNvGrpSpPr/>
          <p:nvPr/>
        </p:nvGrpSpPr>
        <p:grpSpPr>
          <a:xfrm>
            <a:off x="5651369" y="1389450"/>
            <a:ext cx="2311767" cy="2286495"/>
            <a:chOff x="5651369" y="1419930"/>
            <a:chExt cx="2311767" cy="2606237"/>
          </a:xfrm>
        </p:grpSpPr>
        <p:grpSp>
          <p:nvGrpSpPr>
            <p:cNvPr id="238" name="Group 237">
              <a:extLst>
                <a:ext uri="{FF2B5EF4-FFF2-40B4-BE49-F238E27FC236}">
                  <a16:creationId xmlns:a16="http://schemas.microsoft.com/office/drawing/2014/main" id="{60361D8B-D7AC-7B97-CA42-9F58F1F3B18C}"/>
                </a:ext>
              </a:extLst>
            </p:cNvPr>
            <p:cNvGrpSpPr/>
            <p:nvPr/>
          </p:nvGrpSpPr>
          <p:grpSpPr>
            <a:xfrm>
              <a:off x="5651369" y="1532218"/>
              <a:ext cx="2311767" cy="2493949"/>
              <a:chOff x="1136283" y="1903180"/>
              <a:chExt cx="2664183" cy="4118440"/>
            </a:xfrm>
          </p:grpSpPr>
          <p:sp>
            <p:nvSpPr>
              <p:cNvPr id="239" name="Isosceles Triangle 238">
                <a:extLst>
                  <a:ext uri="{FF2B5EF4-FFF2-40B4-BE49-F238E27FC236}">
                    <a16:creationId xmlns:a16="http://schemas.microsoft.com/office/drawing/2014/main" id="{DC32E838-AEB1-C683-DF17-736DF90D1ECB}"/>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D66293E5-C9F3-91ED-3E8F-70A71BDDB4C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Splitting the data into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training and testing 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train_test_split</a:t>
                </a:r>
                <a:r>
                  <a:rPr lang="en-US" sz="1200" dirty="0">
                    <a:solidFill>
                      <a:prstClr val="black"/>
                    </a:solidFill>
                    <a:latin typeface="Calibri" panose="020F050202020403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function.</a:t>
                </a:r>
              </a:p>
            </p:txBody>
          </p:sp>
        </p:grpSp>
        <p:grpSp>
          <p:nvGrpSpPr>
            <p:cNvPr id="241" name="Group 240">
              <a:extLst>
                <a:ext uri="{FF2B5EF4-FFF2-40B4-BE49-F238E27FC236}">
                  <a16:creationId xmlns:a16="http://schemas.microsoft.com/office/drawing/2014/main" id="{DBFAD58F-9123-95A0-C24A-0E3F66C1A8EB}"/>
                </a:ext>
              </a:extLst>
            </p:cNvPr>
            <p:cNvGrpSpPr/>
            <p:nvPr/>
          </p:nvGrpSpPr>
          <p:grpSpPr>
            <a:xfrm>
              <a:off x="5732357" y="1419930"/>
              <a:ext cx="1743764" cy="1107996"/>
              <a:chOff x="1065976" y="1634639"/>
              <a:chExt cx="1743764" cy="1107996"/>
            </a:xfrm>
          </p:grpSpPr>
          <p:sp>
            <p:nvSpPr>
              <p:cNvPr id="242" name="TextBox 241">
                <a:extLst>
                  <a:ext uri="{FF2B5EF4-FFF2-40B4-BE49-F238E27FC236}">
                    <a16:creationId xmlns:a16="http://schemas.microsoft.com/office/drawing/2014/main" id="{190EE44A-EBB5-F466-8ADA-3BF877630354}"/>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sp>
            <p:nvSpPr>
              <p:cNvPr id="243" name="TextBox 242">
                <a:extLst>
                  <a:ext uri="{FF2B5EF4-FFF2-40B4-BE49-F238E27FC236}">
                    <a16:creationId xmlns:a16="http://schemas.microsoft.com/office/drawing/2014/main" id="{06F15B4C-5457-7AC0-4D63-9D854DF656F3}"/>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3</a:t>
                </a:r>
                <a:endParaRPr kumimoji="0" lang="ko-KR" altLang="en-US" sz="66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grpSp>
      </p:grpSp>
      <p:grpSp>
        <p:nvGrpSpPr>
          <p:cNvPr id="22" name="Group 21">
            <a:extLst>
              <a:ext uri="{FF2B5EF4-FFF2-40B4-BE49-F238E27FC236}">
                <a16:creationId xmlns:a16="http://schemas.microsoft.com/office/drawing/2014/main" id="{5DAB504C-2499-21E8-6873-340282410B4C}"/>
              </a:ext>
            </a:extLst>
          </p:cNvPr>
          <p:cNvGrpSpPr/>
          <p:nvPr/>
        </p:nvGrpSpPr>
        <p:grpSpPr>
          <a:xfrm>
            <a:off x="3514851" y="1419931"/>
            <a:ext cx="2311767" cy="2256014"/>
            <a:chOff x="3514851" y="1419930"/>
            <a:chExt cx="2311767" cy="2606237"/>
          </a:xfrm>
        </p:grpSpPr>
        <p:grpSp>
          <p:nvGrpSpPr>
            <p:cNvPr id="210" name="Group 209">
              <a:extLst>
                <a:ext uri="{FF2B5EF4-FFF2-40B4-BE49-F238E27FC236}">
                  <a16:creationId xmlns:a16="http://schemas.microsoft.com/office/drawing/2014/main" id="{E8EDD4B9-FE3B-BB4A-D4B0-FCD428128401}"/>
                </a:ext>
              </a:extLst>
            </p:cNvPr>
            <p:cNvGrpSpPr/>
            <p:nvPr/>
          </p:nvGrpSpPr>
          <p:grpSpPr>
            <a:xfrm>
              <a:off x="3514851" y="1503642"/>
              <a:ext cx="2311767" cy="2522525"/>
              <a:chOff x="1136283" y="1903180"/>
              <a:chExt cx="2664183" cy="4118440"/>
            </a:xfrm>
          </p:grpSpPr>
          <p:sp>
            <p:nvSpPr>
              <p:cNvPr id="211" name="Isosceles Triangle 210">
                <a:extLst>
                  <a:ext uri="{FF2B5EF4-FFF2-40B4-BE49-F238E27FC236}">
                    <a16:creationId xmlns:a16="http://schemas.microsoft.com/office/drawing/2014/main" id="{53AA5981-EED7-5D35-01A4-CE34ECE4F2A4}"/>
                  </a:ext>
                </a:extLst>
              </p:cNvPr>
              <p:cNvSpPr/>
              <p:nvPr/>
            </p:nvSpPr>
            <p:spPr>
              <a:xfrm rot="5400000">
                <a:off x="3042279" y="3682570"/>
                <a:ext cx="956714" cy="5596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262ADE7B-5F99-6C40-2410-1323F8D3D4E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Standardazing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with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StandartScaler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then fitting </a:t>
                </a:r>
                <a:r>
                  <a:rPr lang="en-US" sz="1200" dirty="0">
                    <a:solidFill>
                      <a:prstClr val="black"/>
                    </a:solidFill>
                    <a:latin typeface="Calibri" panose="020F0502020204030204"/>
                  </a:rPr>
                  <a:t>and transforming 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D7CD5760-CF55-5F5C-559B-3D7DD0D182DD}"/>
                </a:ext>
              </a:extLst>
            </p:cNvPr>
            <p:cNvGrpSpPr/>
            <p:nvPr/>
          </p:nvGrpSpPr>
          <p:grpSpPr>
            <a:xfrm>
              <a:off x="3633386" y="1419930"/>
              <a:ext cx="1743764" cy="1107996"/>
              <a:chOff x="1065976" y="1634639"/>
              <a:chExt cx="1743764" cy="1107996"/>
            </a:xfrm>
          </p:grpSpPr>
          <p:sp>
            <p:nvSpPr>
              <p:cNvPr id="220" name="TextBox 219">
                <a:extLst>
                  <a:ext uri="{FF2B5EF4-FFF2-40B4-BE49-F238E27FC236}">
                    <a16:creationId xmlns:a16="http://schemas.microsoft.com/office/drawing/2014/main" id="{4118ABD6-4B30-722E-B257-F21CA8BDCFCE}"/>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sp>
            <p:nvSpPr>
              <p:cNvPr id="221" name="TextBox 220">
                <a:extLst>
                  <a:ext uri="{FF2B5EF4-FFF2-40B4-BE49-F238E27FC236}">
                    <a16:creationId xmlns:a16="http://schemas.microsoft.com/office/drawing/2014/main" id="{39006686-E7F9-84C7-6F7F-49D41391CCE3}"/>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2</a:t>
                </a:r>
                <a:endParaRPr kumimoji="0" lang="ko-KR" altLang="en-US"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grpSp>
      <p:grpSp>
        <p:nvGrpSpPr>
          <p:cNvPr id="23" name="Group 22">
            <a:extLst>
              <a:ext uri="{FF2B5EF4-FFF2-40B4-BE49-F238E27FC236}">
                <a16:creationId xmlns:a16="http://schemas.microsoft.com/office/drawing/2014/main" id="{9CECA2CF-2D04-2EF7-7053-C2B7C5DA2599}"/>
              </a:ext>
            </a:extLst>
          </p:cNvPr>
          <p:cNvGrpSpPr/>
          <p:nvPr/>
        </p:nvGrpSpPr>
        <p:grpSpPr>
          <a:xfrm>
            <a:off x="1452041" y="1366456"/>
            <a:ext cx="2311767" cy="2309489"/>
            <a:chOff x="1452041" y="1366456"/>
            <a:chExt cx="2311767" cy="2659712"/>
          </a:xfrm>
        </p:grpSpPr>
        <p:grpSp>
          <p:nvGrpSpPr>
            <p:cNvPr id="213" name="Group 212">
              <a:extLst>
                <a:ext uri="{FF2B5EF4-FFF2-40B4-BE49-F238E27FC236}">
                  <a16:creationId xmlns:a16="http://schemas.microsoft.com/office/drawing/2014/main" id="{75889A60-945A-7E96-D708-5DF1B87A46DD}"/>
                </a:ext>
              </a:extLst>
            </p:cNvPr>
            <p:cNvGrpSpPr/>
            <p:nvPr/>
          </p:nvGrpSpPr>
          <p:grpSpPr>
            <a:xfrm>
              <a:off x="1452041" y="1503642"/>
              <a:ext cx="2311767" cy="2522526"/>
              <a:chOff x="1136283" y="1903180"/>
              <a:chExt cx="2664183" cy="4118440"/>
            </a:xfrm>
          </p:grpSpPr>
          <p:sp>
            <p:nvSpPr>
              <p:cNvPr id="214" name="Isosceles Triangle 213">
                <a:extLst>
                  <a:ext uri="{FF2B5EF4-FFF2-40B4-BE49-F238E27FC236}">
                    <a16:creationId xmlns:a16="http://schemas.microsoft.com/office/drawing/2014/main" id="{8BD12462-49F6-7369-3448-793E990287E0}"/>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6B4A7646-DB16-3579-8328-25FD12E81276}"/>
                  </a:ext>
                </a:extLst>
              </p:cNvPr>
              <p:cNvSpPr/>
              <p:nvPr/>
            </p:nvSpPr>
            <p:spPr>
              <a:xfrm>
                <a:off x="1136283" y="1903180"/>
                <a:ext cx="2416552"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NumPy array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from the column “Class”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 data.</a:t>
                </a:r>
              </a:p>
            </p:txBody>
          </p:sp>
        </p:grpSp>
        <p:grpSp>
          <p:nvGrpSpPr>
            <p:cNvPr id="216" name="Group 215">
              <a:extLst>
                <a:ext uri="{FF2B5EF4-FFF2-40B4-BE49-F238E27FC236}">
                  <a16:creationId xmlns:a16="http://schemas.microsoft.com/office/drawing/2014/main" id="{6A301A66-5292-4D1A-62F3-43C66CCDC991}"/>
                </a:ext>
              </a:extLst>
            </p:cNvPr>
            <p:cNvGrpSpPr/>
            <p:nvPr/>
          </p:nvGrpSpPr>
          <p:grpSpPr>
            <a:xfrm>
              <a:off x="1534415" y="1366456"/>
              <a:ext cx="1763526" cy="1107996"/>
              <a:chOff x="1065976" y="1581165"/>
              <a:chExt cx="1763526" cy="1107996"/>
            </a:xfrm>
          </p:grpSpPr>
          <p:sp>
            <p:nvSpPr>
              <p:cNvPr id="217" name="TextBox 216">
                <a:extLst>
                  <a:ext uri="{FF2B5EF4-FFF2-40B4-BE49-F238E27FC236}">
                    <a16:creationId xmlns:a16="http://schemas.microsoft.com/office/drawing/2014/main" id="{A3601EF6-91F8-4822-58D5-DFABD51C6BB0}"/>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218" name="TextBox 217">
                <a:extLst>
                  <a:ext uri="{FF2B5EF4-FFF2-40B4-BE49-F238E27FC236}">
                    <a16:creationId xmlns:a16="http://schemas.microsoft.com/office/drawing/2014/main" id="{20D9E034-C8E0-FC70-FB93-148D233E2586}"/>
                  </a:ext>
                </a:extLst>
              </p:cNvPr>
              <p:cNvSpPr txBox="1"/>
              <p:nvPr/>
            </p:nvSpPr>
            <p:spPr>
              <a:xfrm>
                <a:off x="1863430" y="1581165"/>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1</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sp>
        <p:nvSpPr>
          <p:cNvPr id="25" name="TextBox 24">
            <a:extLst>
              <a:ext uri="{FF2B5EF4-FFF2-40B4-BE49-F238E27FC236}">
                <a16:creationId xmlns:a16="http://schemas.microsoft.com/office/drawing/2014/main" id="{2F2DACE1-4FDE-4DDE-B513-4165E3DD242F}"/>
              </a:ext>
            </a:extLst>
          </p:cNvPr>
          <p:cNvSpPr txBox="1"/>
          <p:nvPr/>
        </p:nvSpPr>
        <p:spPr>
          <a:xfrm>
            <a:off x="7750273" y="2611238"/>
            <a:ext cx="18680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GridSearchCV</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object with cv = 10 to find the best parameters.</a:t>
            </a:r>
          </a:p>
        </p:txBody>
      </p:sp>
      <p:sp>
        <p:nvSpPr>
          <p:cNvPr id="26" name="TextBox 25">
            <a:extLst>
              <a:ext uri="{FF2B5EF4-FFF2-40B4-BE49-F238E27FC236}">
                <a16:creationId xmlns:a16="http://schemas.microsoft.com/office/drawing/2014/main" id="{3934B574-AD19-74B0-2B68-9C982CD7CE2C}"/>
              </a:ext>
            </a:extLst>
          </p:cNvPr>
          <p:cNvSpPr txBox="1"/>
          <p:nvPr/>
        </p:nvSpPr>
        <p:spPr>
          <a:xfrm>
            <a:off x="7759979" y="5198321"/>
            <a:ext cx="18680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Applying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GridSearchCV</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LogReg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SVM, Decision Tree and KNN models.</a:t>
            </a:r>
          </a:p>
        </p:txBody>
      </p:sp>
      <p:sp>
        <p:nvSpPr>
          <p:cNvPr id="27" name="TextBox 26">
            <a:extLst>
              <a:ext uri="{FF2B5EF4-FFF2-40B4-BE49-F238E27FC236}">
                <a16:creationId xmlns:a16="http://schemas.microsoft.com/office/drawing/2014/main" id="{95681ECF-BCC1-7023-8C33-BCD38BB98276}"/>
              </a:ext>
            </a:extLst>
          </p:cNvPr>
          <p:cNvSpPr txBox="1"/>
          <p:nvPr/>
        </p:nvSpPr>
        <p:spPr>
          <a:xfrm>
            <a:off x="5692912" y="5198321"/>
            <a:ext cx="186803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Calculating the accuracy 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lang="en-US" sz="1200" dirty="0">
                <a:solidFill>
                  <a:prstClr val="black"/>
                </a:solidFill>
                <a:latin typeface="Calibri" panose="020F0502020204030204"/>
              </a:rPr>
              <a:t>e test data using the method .score() for all models.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2B0E94D7-FB8B-3D6B-152D-B6BBD0A3BE7F}"/>
              </a:ext>
            </a:extLst>
          </p:cNvPr>
          <p:cNvSpPr txBox="1"/>
          <p:nvPr/>
        </p:nvSpPr>
        <p:spPr>
          <a:xfrm>
            <a:off x="3465502" y="5220549"/>
            <a:ext cx="18680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Examining the confusion matrix for all models.</a:t>
            </a:r>
          </a:p>
        </p:txBody>
      </p:sp>
      <p:sp>
        <p:nvSpPr>
          <p:cNvPr id="29" name="TextBox 28">
            <a:extLst>
              <a:ext uri="{FF2B5EF4-FFF2-40B4-BE49-F238E27FC236}">
                <a16:creationId xmlns:a16="http://schemas.microsoft.com/office/drawing/2014/main" id="{3DD25C0B-34A1-AE15-DBFB-C7181C188780}"/>
              </a:ext>
            </a:extLst>
          </p:cNvPr>
          <p:cNvSpPr txBox="1"/>
          <p:nvPr/>
        </p:nvSpPr>
        <p:spPr>
          <a:xfrm>
            <a:off x="1464997" y="4828989"/>
            <a:ext cx="20005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Finding the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performs best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examining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Jaccard_score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F1_score metrics.</a:t>
            </a:r>
          </a:p>
        </p:txBody>
      </p:sp>
      <p:sp>
        <p:nvSpPr>
          <p:cNvPr id="30" name="TextBox 29">
            <a:extLst>
              <a:ext uri="{FF2B5EF4-FFF2-40B4-BE49-F238E27FC236}">
                <a16:creationId xmlns:a16="http://schemas.microsoft.com/office/drawing/2014/main" id="{C30921DA-1BEE-F090-4D11-DCD6F6B058C0}"/>
              </a:ext>
            </a:extLst>
          </p:cNvPr>
          <p:cNvSpPr txBox="1"/>
          <p:nvPr/>
        </p:nvSpPr>
        <p:spPr>
          <a:xfrm>
            <a:off x="3414913" y="6198300"/>
            <a:ext cx="5362174" cy="369332"/>
          </a:xfrm>
          <a:prstGeom prst="rect">
            <a:avLst/>
          </a:prstGeom>
          <a:noFill/>
        </p:spPr>
        <p:txBody>
          <a:bodyPr wrap="none" rtlCol="0">
            <a:spAutoFit/>
          </a:bodyPr>
          <a:lstStyle/>
          <a:p>
            <a:r>
              <a:rPr lang="en-US" dirty="0">
                <a:hlinkClick r:id="rId4" action="ppaction://hlinkfile"/>
              </a:rPr>
              <a:t>Click to see </a:t>
            </a:r>
            <a:r>
              <a:rPr lang="en-US" dirty="0" err="1">
                <a:hlinkClick r:id="rId4" action="ppaction://hlinkfile"/>
              </a:rPr>
              <a:t>Jupyter</a:t>
            </a:r>
            <a:r>
              <a:rPr lang="en-US" dirty="0">
                <a:hlinkClick r:id="rId4" action="ppaction://hlinkfile"/>
              </a:rPr>
              <a:t> Notebook about Predictive Analysis</a:t>
            </a:r>
            <a:endParaRPr lang="en-US" dirty="0"/>
          </a:p>
        </p:txBody>
      </p:sp>
    </p:spTree>
    <p:extLst>
      <p:ext uri="{BB962C8B-B14F-4D97-AF65-F5344CB8AC3E}">
        <p14:creationId xmlns:p14="http://schemas.microsoft.com/office/powerpoint/2010/main" val="1742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tx1"/>
                </a:solidFill>
                <a:latin typeface="Abadi" panose="020B0604020104020204" pitchFamily="34" charset="0"/>
              </a:rPr>
              <a:t>Exploratory data analysis results</a:t>
            </a:r>
          </a:p>
          <a:p>
            <a:pPr>
              <a:lnSpc>
                <a:spcPct val="100000"/>
              </a:lnSpc>
              <a:spcBef>
                <a:spcPts val="1400"/>
              </a:spcBef>
            </a:pPr>
            <a:r>
              <a:rPr lang="en-US" sz="1600" dirty="0">
                <a:solidFill>
                  <a:schemeClr val="tx1"/>
                </a:solidFill>
                <a:latin typeface="Abadi" panose="020B0604020104020204" pitchFamily="34" charset="0"/>
              </a:rPr>
              <a:t>Interactive analytics demo in screenshots</a:t>
            </a:r>
          </a:p>
          <a:p>
            <a:pPr>
              <a:lnSpc>
                <a:spcPct val="100000"/>
              </a:lnSpc>
              <a:spcBef>
                <a:spcPts val="1400"/>
              </a:spcBef>
            </a:pPr>
            <a:r>
              <a:rPr lang="en-US" sz="1600" dirty="0">
                <a:solidFill>
                  <a:schemeClr val="tx1"/>
                </a:solidFill>
                <a:latin typeface="Abadi" panose="020B0604020104020204" pitchFamily="34" charset="0"/>
              </a:rPr>
              <a:t>Predictive analysis results</a:t>
            </a:r>
          </a:p>
          <a:p>
            <a:pPr lvl="1"/>
            <a:endParaRPr lang="en-US" sz="1600" dirty="0">
              <a:solidFill>
                <a:schemeClr val="tx1"/>
              </a:solidFill>
            </a:endParaRPr>
          </a:p>
          <a:p>
            <a:pPr marL="457200" lvl="1" indent="0">
              <a:buNone/>
            </a:pPr>
            <a:endParaRPr lang="en-US" sz="16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picture containing text, screenshot, line, plot&#10;&#10;Description automatically generated">
            <a:extLst>
              <a:ext uri="{FF2B5EF4-FFF2-40B4-BE49-F238E27FC236}">
                <a16:creationId xmlns:a16="http://schemas.microsoft.com/office/drawing/2014/main" id="{2379A114-C599-70BA-470C-4D3F838B689C}"/>
              </a:ext>
            </a:extLst>
          </p:cNvPr>
          <p:cNvPicPr>
            <a:picLocks noChangeAspect="1"/>
          </p:cNvPicPr>
          <p:nvPr/>
        </p:nvPicPr>
        <p:blipFill>
          <a:blip r:embed="rId4"/>
          <a:stretch>
            <a:fillRect/>
          </a:stretch>
        </p:blipFill>
        <p:spPr>
          <a:xfrm>
            <a:off x="838200" y="1538600"/>
            <a:ext cx="10515600" cy="2119000"/>
          </a:xfrm>
          <a:prstGeom prst="rect">
            <a:avLst/>
          </a:prstGeom>
        </p:spPr>
      </p:pic>
      <p:sp>
        <p:nvSpPr>
          <p:cNvPr id="2" name="Content Placeholder 2">
            <a:extLst>
              <a:ext uri="{FF2B5EF4-FFF2-40B4-BE49-F238E27FC236}">
                <a16:creationId xmlns:a16="http://schemas.microsoft.com/office/drawing/2014/main" id="{6B482D3B-307C-F35B-8B0F-D9EC3399A74E}"/>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The earliest flights all failed while the latest flights all succeeded.</a:t>
            </a:r>
          </a:p>
          <a:p>
            <a:pPr>
              <a:lnSpc>
                <a:spcPct val="100000"/>
              </a:lnSpc>
              <a:spcBef>
                <a:spcPts val="1400"/>
              </a:spcBef>
            </a:pPr>
            <a:r>
              <a:rPr lang="en-US" sz="1300" dirty="0">
                <a:latin typeface="Abadi" panose="020B0604020104020204" pitchFamily="34" charset="0"/>
              </a:rPr>
              <a:t>The CCAFS SLC 40 launch site has about a half of all launches.</a:t>
            </a:r>
          </a:p>
          <a:p>
            <a:pPr>
              <a:lnSpc>
                <a:spcPct val="100000"/>
              </a:lnSpc>
              <a:spcBef>
                <a:spcPts val="1400"/>
              </a:spcBef>
            </a:pPr>
            <a:r>
              <a:rPr lang="en-US" sz="1300" dirty="0">
                <a:latin typeface="Abadi" panose="020B0604020104020204" pitchFamily="34" charset="0"/>
              </a:rPr>
              <a:t>VAFB SLC 4E and KSC LC 39A have higher success rates.</a:t>
            </a:r>
          </a:p>
          <a:p>
            <a:pPr>
              <a:lnSpc>
                <a:spcPct val="100000"/>
              </a:lnSpc>
              <a:spcBef>
                <a:spcPts val="1400"/>
              </a:spcBef>
            </a:pPr>
            <a:r>
              <a:rPr lang="en-US" sz="1300" dirty="0">
                <a:latin typeface="Abadi" panose="020B0604020104020204" pitchFamily="34" charset="0"/>
              </a:rPr>
              <a:t>It can be assumed that each new launch has a higher rate of success.</a:t>
            </a:r>
          </a:p>
          <a:p>
            <a:pPr>
              <a:lnSpc>
                <a:spcPct val="100000"/>
              </a:lnSpc>
              <a:spcBef>
                <a:spcPts val="1400"/>
              </a:spcBef>
            </a:pPr>
            <a:endParaRPr lang="en-US" sz="22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4" name="Picture 13" descr="A picture containing text, screenshot, line, font&#10;&#10;Description automatically generated">
            <a:extLst>
              <a:ext uri="{FF2B5EF4-FFF2-40B4-BE49-F238E27FC236}">
                <a16:creationId xmlns:a16="http://schemas.microsoft.com/office/drawing/2014/main" id="{F839E4C5-5D5F-E846-9FDE-93847E3B7C40}"/>
              </a:ext>
            </a:extLst>
          </p:cNvPr>
          <p:cNvPicPr>
            <a:picLocks noChangeAspect="1"/>
          </p:cNvPicPr>
          <p:nvPr/>
        </p:nvPicPr>
        <p:blipFill>
          <a:blip r:embed="rId3"/>
          <a:stretch>
            <a:fillRect/>
          </a:stretch>
        </p:blipFill>
        <p:spPr>
          <a:xfrm>
            <a:off x="830392" y="1495610"/>
            <a:ext cx="9601200" cy="2107830"/>
          </a:xfrm>
          <a:prstGeom prst="rect">
            <a:avLst/>
          </a:prstGeom>
        </p:spPr>
      </p:pic>
      <p:sp>
        <p:nvSpPr>
          <p:cNvPr id="2" name="Content Placeholder 2">
            <a:extLst>
              <a:ext uri="{FF2B5EF4-FFF2-40B4-BE49-F238E27FC236}">
                <a16:creationId xmlns:a16="http://schemas.microsoft.com/office/drawing/2014/main" id="{92FDC975-5F9D-3585-769F-A65494D2852D}"/>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For every launch site the higher the payload mass, the higher the success rate.</a:t>
            </a:r>
          </a:p>
          <a:p>
            <a:pPr>
              <a:lnSpc>
                <a:spcPct val="100000"/>
              </a:lnSpc>
              <a:spcBef>
                <a:spcPts val="1400"/>
              </a:spcBef>
            </a:pPr>
            <a:r>
              <a:rPr lang="en-US" sz="1300" dirty="0">
                <a:latin typeface="Abadi" panose="020B0604020104020204" pitchFamily="34" charset="0"/>
              </a:rPr>
              <a:t>Most of the launches with payload mass over 7000 kg were successful.</a:t>
            </a:r>
          </a:p>
          <a:p>
            <a:pPr>
              <a:lnSpc>
                <a:spcPct val="100000"/>
              </a:lnSpc>
              <a:spcBef>
                <a:spcPts val="1400"/>
              </a:spcBef>
            </a:pPr>
            <a:r>
              <a:rPr lang="en-US" sz="1300" dirty="0">
                <a:latin typeface="Abadi" panose="020B0604020104020204" pitchFamily="34" charset="0"/>
              </a:rPr>
              <a:t>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tx1"/>
                </a:solidFill>
                <a:latin typeface="Abadi"/>
              </a:rPr>
              <a:t>Executive Summary</a:t>
            </a:r>
          </a:p>
          <a:p>
            <a:pPr>
              <a:lnSpc>
                <a:spcPct val="100000"/>
              </a:lnSpc>
              <a:spcBef>
                <a:spcPts val="1400"/>
              </a:spcBef>
            </a:pPr>
            <a:r>
              <a:rPr lang="en-US" sz="1600" dirty="0">
                <a:solidFill>
                  <a:schemeClr val="tx1"/>
                </a:solidFill>
                <a:latin typeface="Abadi"/>
              </a:rPr>
              <a:t>Introduction</a:t>
            </a:r>
          </a:p>
          <a:p>
            <a:pPr>
              <a:lnSpc>
                <a:spcPct val="100000"/>
              </a:lnSpc>
              <a:spcBef>
                <a:spcPts val="1400"/>
              </a:spcBef>
            </a:pPr>
            <a:r>
              <a:rPr lang="en-US" sz="1600" dirty="0">
                <a:solidFill>
                  <a:schemeClr val="tx1"/>
                </a:solidFill>
                <a:latin typeface="Abadi"/>
              </a:rPr>
              <a:t>Methodology</a:t>
            </a:r>
          </a:p>
          <a:p>
            <a:pPr>
              <a:lnSpc>
                <a:spcPct val="100000"/>
              </a:lnSpc>
              <a:spcBef>
                <a:spcPts val="1400"/>
              </a:spcBef>
            </a:pPr>
            <a:r>
              <a:rPr lang="en-US" sz="1600" dirty="0">
                <a:solidFill>
                  <a:schemeClr val="tx1"/>
                </a:solidFill>
                <a:latin typeface="Abadi"/>
              </a:rPr>
              <a:t>Results</a:t>
            </a:r>
          </a:p>
          <a:p>
            <a:pPr>
              <a:lnSpc>
                <a:spcPct val="100000"/>
              </a:lnSpc>
              <a:spcBef>
                <a:spcPts val="1400"/>
              </a:spcBef>
            </a:pPr>
            <a:r>
              <a:rPr lang="en-US" sz="1600" dirty="0">
                <a:solidFill>
                  <a:schemeClr val="tx1"/>
                </a:solidFill>
                <a:latin typeface="Abadi"/>
              </a:rPr>
              <a:t>Conclusion</a:t>
            </a:r>
          </a:p>
          <a:p>
            <a:pPr>
              <a:lnSpc>
                <a:spcPct val="100000"/>
              </a:lnSpc>
              <a:spcBef>
                <a:spcPts val="1400"/>
              </a:spcBef>
            </a:pPr>
            <a:r>
              <a:rPr lang="en-US" sz="1600"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picture containing text, screenshot, diagram, plot&#10;&#10;Description automatically generated">
            <a:extLst>
              <a:ext uri="{FF2B5EF4-FFF2-40B4-BE49-F238E27FC236}">
                <a16:creationId xmlns:a16="http://schemas.microsoft.com/office/drawing/2014/main" id="{8F050972-AE3B-CDED-D220-2A5F3A43720A}"/>
              </a:ext>
            </a:extLst>
          </p:cNvPr>
          <p:cNvPicPr>
            <a:picLocks noChangeAspect="1"/>
          </p:cNvPicPr>
          <p:nvPr/>
        </p:nvPicPr>
        <p:blipFill>
          <a:blip r:embed="rId3"/>
          <a:stretch>
            <a:fillRect/>
          </a:stretch>
        </p:blipFill>
        <p:spPr>
          <a:xfrm>
            <a:off x="876554" y="1463606"/>
            <a:ext cx="7307178" cy="2573552"/>
          </a:xfrm>
          <a:prstGeom prst="rect">
            <a:avLst/>
          </a:prstGeom>
        </p:spPr>
      </p:pic>
      <p:sp>
        <p:nvSpPr>
          <p:cNvPr id="2" name="Content Placeholder 2">
            <a:extLst>
              <a:ext uri="{FF2B5EF4-FFF2-40B4-BE49-F238E27FC236}">
                <a16:creationId xmlns:a16="http://schemas.microsoft.com/office/drawing/2014/main" id="{63B94BF4-37B5-BAB2-B2DB-E7008093FACE}"/>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b="1" dirty="0">
                <a:latin typeface="Abadi" panose="020B0604020104020204" pitchFamily="34" charset="0"/>
              </a:rPr>
              <a:t>Orbits with 100% success rate : </a:t>
            </a:r>
            <a:r>
              <a:rPr lang="en-US" sz="1300" dirty="0">
                <a:latin typeface="Abadi" panose="020B0604020104020204" pitchFamily="34" charset="0"/>
              </a:rPr>
              <a:t>ES-L1, GEO, HEO, SSO</a:t>
            </a:r>
          </a:p>
          <a:p>
            <a:pPr>
              <a:lnSpc>
                <a:spcPct val="100000"/>
              </a:lnSpc>
              <a:spcBef>
                <a:spcPts val="1400"/>
              </a:spcBef>
            </a:pPr>
            <a:r>
              <a:rPr lang="en-US" sz="1300" b="1" dirty="0">
                <a:latin typeface="Abadi" panose="020B0604020104020204" pitchFamily="34" charset="0"/>
              </a:rPr>
              <a:t>Orbits with success rate between 50% and 85% : </a:t>
            </a:r>
            <a:r>
              <a:rPr lang="en-US" sz="1300" dirty="0">
                <a:latin typeface="Abadi" panose="020B0604020104020204" pitchFamily="34" charset="0"/>
              </a:rPr>
              <a:t>GTO, ISS, LEO, MEO, PO</a:t>
            </a:r>
          </a:p>
          <a:p>
            <a:pPr>
              <a:lnSpc>
                <a:spcPct val="100000"/>
              </a:lnSpc>
              <a:spcBef>
                <a:spcPts val="1400"/>
              </a:spcBef>
            </a:pPr>
            <a:r>
              <a:rPr lang="en-US" sz="1300" b="1" dirty="0">
                <a:latin typeface="Abadi" panose="020B0604020104020204" pitchFamily="34" charset="0"/>
              </a:rPr>
              <a:t>Orbits with 0% success rate : </a:t>
            </a:r>
            <a:r>
              <a:rPr lang="en-US" sz="1300" dirty="0">
                <a:latin typeface="Abadi" panose="020B0604020104020204" pitchFamily="34" charset="0"/>
              </a:rPr>
              <a:t>SO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picture containing text, screenshot, number, line&#10;&#10;Description automatically generated">
            <a:extLst>
              <a:ext uri="{FF2B5EF4-FFF2-40B4-BE49-F238E27FC236}">
                <a16:creationId xmlns:a16="http://schemas.microsoft.com/office/drawing/2014/main" id="{10151B43-97ED-E96F-84C8-0891869D75D8}"/>
              </a:ext>
            </a:extLst>
          </p:cNvPr>
          <p:cNvPicPr>
            <a:picLocks noChangeAspect="1"/>
          </p:cNvPicPr>
          <p:nvPr/>
        </p:nvPicPr>
        <p:blipFill>
          <a:blip r:embed="rId3"/>
          <a:stretch>
            <a:fillRect/>
          </a:stretch>
        </p:blipFill>
        <p:spPr>
          <a:xfrm>
            <a:off x="821766" y="1455848"/>
            <a:ext cx="7778769" cy="2374280"/>
          </a:xfrm>
          <a:prstGeom prst="rect">
            <a:avLst/>
          </a:prstGeom>
        </p:spPr>
      </p:pic>
      <p:sp>
        <p:nvSpPr>
          <p:cNvPr id="2" name="Content Placeholder 2">
            <a:extLst>
              <a:ext uri="{FF2B5EF4-FFF2-40B4-BE49-F238E27FC236}">
                <a16:creationId xmlns:a16="http://schemas.microsoft.com/office/drawing/2014/main" id="{09D72617-C203-F1EC-6536-F7C1D07377A3}"/>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 Type</a:t>
            </a:r>
            <a:endParaRPr lang="en-US" dirty="0">
              <a:solidFill>
                <a:srgbClr val="0B49CB"/>
              </a:solidFill>
            </a:endParaRPr>
          </a:p>
        </p:txBody>
      </p:sp>
      <p:pic>
        <p:nvPicPr>
          <p:cNvPr id="6" name="Picture 5" descr="A picture containing text, screenshot, display, number&#10;&#10;Description automatically generated">
            <a:extLst>
              <a:ext uri="{FF2B5EF4-FFF2-40B4-BE49-F238E27FC236}">
                <a16:creationId xmlns:a16="http://schemas.microsoft.com/office/drawing/2014/main" id="{B2E30DEF-02D7-8E0B-15CF-21D95965270A}"/>
              </a:ext>
            </a:extLst>
          </p:cNvPr>
          <p:cNvPicPr>
            <a:picLocks noChangeAspect="1"/>
          </p:cNvPicPr>
          <p:nvPr/>
        </p:nvPicPr>
        <p:blipFill>
          <a:blip r:embed="rId3"/>
          <a:stretch>
            <a:fillRect/>
          </a:stretch>
        </p:blipFill>
        <p:spPr>
          <a:xfrm>
            <a:off x="845389" y="1447217"/>
            <a:ext cx="6788987" cy="2445114"/>
          </a:xfrm>
          <a:prstGeom prst="rect">
            <a:avLst/>
          </a:prstGeom>
        </p:spPr>
      </p:pic>
      <p:sp>
        <p:nvSpPr>
          <p:cNvPr id="2" name="Content Placeholder 2">
            <a:extLst>
              <a:ext uri="{FF2B5EF4-FFF2-40B4-BE49-F238E27FC236}">
                <a16:creationId xmlns:a16="http://schemas.microsoft.com/office/drawing/2014/main" id="{AA7C2C1C-DBC0-8F62-FC36-D4A0BDCD7A60}"/>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Heavy payloads have a negative influence on GTO orbits and positive on ISS and LEO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picture containing line, diagram, text, plot&#10;&#10;Description automatically generated">
            <a:extLst>
              <a:ext uri="{FF2B5EF4-FFF2-40B4-BE49-F238E27FC236}">
                <a16:creationId xmlns:a16="http://schemas.microsoft.com/office/drawing/2014/main" id="{9BA4FB34-CA49-BD54-CAE9-3DEA3A33A5A8}"/>
              </a:ext>
            </a:extLst>
          </p:cNvPr>
          <p:cNvPicPr>
            <a:picLocks noChangeAspect="1"/>
          </p:cNvPicPr>
          <p:nvPr/>
        </p:nvPicPr>
        <p:blipFill>
          <a:blip r:embed="rId3"/>
          <a:stretch>
            <a:fillRect/>
          </a:stretch>
        </p:blipFill>
        <p:spPr>
          <a:xfrm>
            <a:off x="833420" y="1460188"/>
            <a:ext cx="6895848" cy="2240544"/>
          </a:xfrm>
          <a:prstGeom prst="rect">
            <a:avLst/>
          </a:prstGeom>
        </p:spPr>
      </p:pic>
      <p:sp>
        <p:nvSpPr>
          <p:cNvPr id="2" name="Content Placeholder 2">
            <a:extLst>
              <a:ext uri="{FF2B5EF4-FFF2-40B4-BE49-F238E27FC236}">
                <a16:creationId xmlns:a16="http://schemas.microsoft.com/office/drawing/2014/main" id="{F62F2F18-0307-9707-EAF3-94EEF4CCF74C}"/>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The success rate since 2013 kept increasing until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9580F54-AC61-F146-9B82-412C8B3A5DD7}"/>
              </a:ext>
            </a:extLst>
          </p:cNvPr>
          <p:cNvPicPr>
            <a:picLocks noChangeAspect="1"/>
          </p:cNvPicPr>
          <p:nvPr/>
        </p:nvPicPr>
        <p:blipFill>
          <a:blip r:embed="rId3"/>
          <a:stretch>
            <a:fillRect/>
          </a:stretch>
        </p:blipFill>
        <p:spPr>
          <a:xfrm>
            <a:off x="832950" y="1522067"/>
            <a:ext cx="8424143" cy="2121408"/>
          </a:xfrm>
          <a:prstGeom prst="rect">
            <a:avLst/>
          </a:prstGeom>
        </p:spPr>
      </p:pic>
      <p:sp>
        <p:nvSpPr>
          <p:cNvPr id="2" name="Content Placeholder 2">
            <a:extLst>
              <a:ext uri="{FF2B5EF4-FFF2-40B4-BE49-F238E27FC236}">
                <a16:creationId xmlns:a16="http://schemas.microsoft.com/office/drawing/2014/main" id="{206D31E2-D8D1-345D-7266-A2E5A1602826}"/>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Displaying the names of the unique launch sites in the space mission.</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DA2D455-727C-4D8A-2287-605E1980121E}"/>
              </a:ext>
            </a:extLst>
          </p:cNvPr>
          <p:cNvPicPr>
            <a:picLocks noChangeAspect="1"/>
          </p:cNvPicPr>
          <p:nvPr/>
        </p:nvPicPr>
        <p:blipFill>
          <a:blip r:embed="rId3"/>
          <a:stretch>
            <a:fillRect/>
          </a:stretch>
        </p:blipFill>
        <p:spPr>
          <a:xfrm>
            <a:off x="835330" y="1517316"/>
            <a:ext cx="7161357" cy="2261053"/>
          </a:xfrm>
          <a:prstGeom prst="rect">
            <a:avLst/>
          </a:prstGeom>
        </p:spPr>
      </p:pic>
      <p:sp>
        <p:nvSpPr>
          <p:cNvPr id="2" name="Content Placeholder 2">
            <a:extLst>
              <a:ext uri="{FF2B5EF4-FFF2-40B4-BE49-F238E27FC236}">
                <a16:creationId xmlns:a16="http://schemas.microsoft.com/office/drawing/2014/main" id="{E91B3CE1-9CAF-ABF8-3815-CA5F5529B603}"/>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Displaying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BA3B083A-63E3-9876-CA1D-F096FFEA85A7}"/>
              </a:ext>
            </a:extLst>
          </p:cNvPr>
          <p:cNvPicPr>
            <a:picLocks noChangeAspect="1"/>
          </p:cNvPicPr>
          <p:nvPr/>
        </p:nvPicPr>
        <p:blipFill>
          <a:blip r:embed="rId3"/>
          <a:stretch>
            <a:fillRect/>
          </a:stretch>
        </p:blipFill>
        <p:spPr>
          <a:xfrm>
            <a:off x="845965" y="1506602"/>
            <a:ext cx="9462601" cy="2121408"/>
          </a:xfrm>
          <a:prstGeom prst="rect">
            <a:avLst/>
          </a:prstGeom>
        </p:spPr>
      </p:pic>
      <p:sp>
        <p:nvSpPr>
          <p:cNvPr id="2" name="Content Placeholder 2">
            <a:extLst>
              <a:ext uri="{FF2B5EF4-FFF2-40B4-BE49-F238E27FC236}">
                <a16:creationId xmlns:a16="http://schemas.microsoft.com/office/drawing/2014/main" id="{DAD02CB5-C122-8AA2-A686-2C04363D2417}"/>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Displaying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D051F76-6A5A-FC05-196A-8C321D33FFEF}"/>
              </a:ext>
            </a:extLst>
          </p:cNvPr>
          <p:cNvPicPr>
            <a:picLocks noChangeAspect="1"/>
          </p:cNvPicPr>
          <p:nvPr/>
        </p:nvPicPr>
        <p:blipFill>
          <a:blip r:embed="rId3"/>
          <a:stretch>
            <a:fillRect/>
          </a:stretch>
        </p:blipFill>
        <p:spPr>
          <a:xfrm>
            <a:off x="827709" y="1524650"/>
            <a:ext cx="9618880" cy="2121408"/>
          </a:xfrm>
          <a:prstGeom prst="rect">
            <a:avLst/>
          </a:prstGeom>
        </p:spPr>
      </p:pic>
      <p:sp>
        <p:nvSpPr>
          <p:cNvPr id="2" name="Content Placeholder 2">
            <a:extLst>
              <a:ext uri="{FF2B5EF4-FFF2-40B4-BE49-F238E27FC236}">
                <a16:creationId xmlns:a16="http://schemas.microsoft.com/office/drawing/2014/main" id="{9D9AF42C-470A-AF1A-81FC-95737C664F30}"/>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BDBB81B-0F32-5D29-4B2E-C6AC080DF3C5}"/>
              </a:ext>
            </a:extLst>
          </p:cNvPr>
          <p:cNvPicPr>
            <a:picLocks noChangeAspect="1"/>
          </p:cNvPicPr>
          <p:nvPr/>
        </p:nvPicPr>
        <p:blipFill>
          <a:blip r:embed="rId3"/>
          <a:stretch>
            <a:fillRect/>
          </a:stretch>
        </p:blipFill>
        <p:spPr>
          <a:xfrm>
            <a:off x="824523" y="1492923"/>
            <a:ext cx="8897448" cy="2121408"/>
          </a:xfrm>
          <a:prstGeom prst="rect">
            <a:avLst/>
          </a:prstGeom>
        </p:spPr>
      </p:pic>
      <p:sp>
        <p:nvSpPr>
          <p:cNvPr id="2" name="Content Placeholder 2">
            <a:extLst>
              <a:ext uri="{FF2B5EF4-FFF2-40B4-BE49-F238E27FC236}">
                <a16:creationId xmlns:a16="http://schemas.microsoft.com/office/drawing/2014/main" id="{0C3E5C64-992F-1310-89B9-84988419E040}"/>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C1E9AF6-7896-C859-AACD-6EFFB41D7E51}"/>
              </a:ext>
            </a:extLst>
          </p:cNvPr>
          <p:cNvPicPr>
            <a:picLocks noChangeAspect="1"/>
          </p:cNvPicPr>
          <p:nvPr/>
        </p:nvPicPr>
        <p:blipFill>
          <a:blip r:embed="rId3"/>
          <a:stretch>
            <a:fillRect/>
          </a:stretch>
        </p:blipFill>
        <p:spPr>
          <a:xfrm>
            <a:off x="830726" y="1497086"/>
            <a:ext cx="7632839" cy="2121408"/>
          </a:xfrm>
          <a:prstGeom prst="rect">
            <a:avLst/>
          </a:prstGeom>
        </p:spPr>
      </p:pic>
      <p:sp>
        <p:nvSpPr>
          <p:cNvPr id="2" name="Content Placeholder 2">
            <a:extLst>
              <a:ext uri="{FF2B5EF4-FFF2-40B4-BE49-F238E27FC236}">
                <a16:creationId xmlns:a16="http://schemas.microsoft.com/office/drawing/2014/main" id="{FDC08F21-F6BC-9473-687C-C03EFAE039C2}"/>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763486"/>
            <a:ext cx="10515600" cy="426208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1700" dirty="0">
                <a:solidFill>
                  <a:schemeClr val="tx1"/>
                </a:solidFill>
                <a:latin typeface="Abadi" panose="020B0604020104020204" pitchFamily="34" charset="0"/>
              </a:rPr>
              <a:t>Summary of methodologies</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Data collection</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Data wrangling</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Exploratory Data Analysis with Data Visualization</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Exploratory Data Analysis with SQL</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Building an interactive map with Folium</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Building a Dashboard with </a:t>
            </a:r>
            <a:r>
              <a:rPr lang="en-US" sz="1400" dirty="0" err="1">
                <a:solidFill>
                  <a:schemeClr val="tx1"/>
                </a:solidFill>
                <a:latin typeface="Abadi" panose="020B0604020104020204" pitchFamily="34" charset="0"/>
              </a:rPr>
              <a:t>Plotly</a:t>
            </a:r>
            <a:r>
              <a:rPr lang="en-US" sz="1400" dirty="0">
                <a:solidFill>
                  <a:schemeClr val="tx1"/>
                </a:solidFill>
                <a:latin typeface="Abadi" panose="020B0604020104020204" pitchFamily="34" charset="0"/>
              </a:rPr>
              <a:t> Dash</a:t>
            </a:r>
          </a:p>
          <a:p>
            <a:pPr lvl="1">
              <a:lnSpc>
                <a:spcPct val="100000"/>
              </a:lnSpc>
              <a:spcBef>
                <a:spcPts val="1400"/>
              </a:spcBef>
              <a:buFont typeface="Arial" panose="020B0604020202020204" pitchFamily="34" charset="0"/>
              <a:buChar char="•"/>
            </a:pPr>
            <a:r>
              <a:rPr lang="en-US" sz="1400" dirty="0">
                <a:solidFill>
                  <a:schemeClr val="tx1"/>
                </a:solidFill>
                <a:latin typeface="Abadi" panose="020B0604020104020204" pitchFamily="34" charset="0"/>
              </a:rPr>
              <a:t>Predictive analysis - Classification</a:t>
            </a:r>
          </a:p>
          <a:p>
            <a:pPr marL="457200" indent="-457200">
              <a:lnSpc>
                <a:spcPct val="100000"/>
              </a:lnSpc>
              <a:spcBef>
                <a:spcPts val="1400"/>
              </a:spcBef>
              <a:buFont typeface="+mj-lt"/>
              <a:buAutoNum type="arabicPeriod"/>
            </a:pPr>
            <a:r>
              <a:rPr lang="en-US" sz="1700" dirty="0">
                <a:solidFill>
                  <a:schemeClr val="tx1"/>
                </a:solidFill>
                <a:latin typeface="Abadi" panose="020B0604020104020204" pitchFamily="34" charset="0"/>
              </a:rPr>
              <a:t>Summary of all results</a:t>
            </a:r>
          </a:p>
          <a:p>
            <a:pPr lvl="1">
              <a:lnSpc>
                <a:spcPct val="100000"/>
              </a:lnSpc>
              <a:spcBef>
                <a:spcPts val="1400"/>
              </a:spcBef>
            </a:pPr>
            <a:r>
              <a:rPr lang="en-US" sz="1400" dirty="0">
                <a:solidFill>
                  <a:schemeClr val="tx1"/>
                </a:solidFill>
                <a:latin typeface="Abadi" panose="020B0604020104020204" pitchFamily="34" charset="0"/>
              </a:rPr>
              <a:t>Exploratory Data Analysis results</a:t>
            </a:r>
          </a:p>
          <a:p>
            <a:pPr lvl="1">
              <a:lnSpc>
                <a:spcPct val="100000"/>
              </a:lnSpc>
              <a:spcBef>
                <a:spcPts val="1400"/>
              </a:spcBef>
            </a:pPr>
            <a:r>
              <a:rPr lang="en-US" sz="1400" dirty="0">
                <a:solidFill>
                  <a:schemeClr val="tx1"/>
                </a:solidFill>
                <a:latin typeface="Abadi" panose="020B0604020104020204" pitchFamily="34" charset="0"/>
              </a:rPr>
              <a:t>Interactive analytics demo in screenshots</a:t>
            </a:r>
          </a:p>
          <a:p>
            <a:pPr lvl="1">
              <a:lnSpc>
                <a:spcPct val="100000"/>
              </a:lnSpc>
              <a:spcBef>
                <a:spcPts val="1400"/>
              </a:spcBef>
            </a:pPr>
            <a:r>
              <a:rPr lang="en-US" sz="1400" dirty="0">
                <a:solidFill>
                  <a:schemeClr val="tx1"/>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DA2308A-9B64-3253-16A5-15E903B0EE3A}"/>
              </a:ext>
            </a:extLst>
          </p:cNvPr>
          <p:cNvPicPr>
            <a:picLocks noChangeAspect="1"/>
          </p:cNvPicPr>
          <p:nvPr/>
        </p:nvPicPr>
        <p:blipFill>
          <a:blip r:embed="rId3"/>
          <a:stretch>
            <a:fillRect/>
          </a:stretch>
        </p:blipFill>
        <p:spPr>
          <a:xfrm>
            <a:off x="819296" y="1505237"/>
            <a:ext cx="7836222" cy="2121408"/>
          </a:xfrm>
          <a:prstGeom prst="rect">
            <a:avLst/>
          </a:prstGeom>
        </p:spPr>
      </p:pic>
      <p:sp>
        <p:nvSpPr>
          <p:cNvPr id="2" name="Content Placeholder 2">
            <a:extLst>
              <a:ext uri="{FF2B5EF4-FFF2-40B4-BE49-F238E27FC236}">
                <a16:creationId xmlns:a16="http://schemas.microsoft.com/office/drawing/2014/main" id="{14481443-8783-A81C-20A0-79531395A452}"/>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1BEDE6F-218F-D38A-A86A-DF5BD670E067}"/>
              </a:ext>
            </a:extLst>
          </p:cNvPr>
          <p:cNvPicPr>
            <a:picLocks noChangeAspect="1"/>
          </p:cNvPicPr>
          <p:nvPr/>
        </p:nvPicPr>
        <p:blipFill>
          <a:blip r:embed="rId3"/>
          <a:stretch>
            <a:fillRect/>
          </a:stretch>
        </p:blipFill>
        <p:spPr>
          <a:xfrm>
            <a:off x="849778" y="1527645"/>
            <a:ext cx="8215072" cy="3225510"/>
          </a:xfrm>
          <a:prstGeom prst="rect">
            <a:avLst/>
          </a:prstGeom>
        </p:spPr>
      </p:pic>
      <p:sp>
        <p:nvSpPr>
          <p:cNvPr id="2" name="Content Placeholder 2">
            <a:extLst>
              <a:ext uri="{FF2B5EF4-FFF2-40B4-BE49-F238E27FC236}">
                <a16:creationId xmlns:a16="http://schemas.microsoft.com/office/drawing/2014/main" id="{7C98BCD6-0C87-E622-45EF-4DA0B79FC9A4}"/>
              </a:ext>
            </a:extLst>
          </p:cNvPr>
          <p:cNvSpPr txBox="1">
            <a:spLocks/>
          </p:cNvSpPr>
          <p:nvPr/>
        </p:nvSpPr>
        <p:spPr>
          <a:xfrm>
            <a:off x="770011" y="4879246"/>
            <a:ext cx="8136011" cy="9694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7A55351-4D4D-7A9B-AFAA-1938844BB409}"/>
              </a:ext>
            </a:extLst>
          </p:cNvPr>
          <p:cNvPicPr>
            <a:picLocks noChangeAspect="1"/>
          </p:cNvPicPr>
          <p:nvPr/>
        </p:nvPicPr>
        <p:blipFill>
          <a:blip r:embed="rId3"/>
          <a:stretch>
            <a:fillRect/>
          </a:stretch>
        </p:blipFill>
        <p:spPr>
          <a:xfrm>
            <a:off x="839018" y="1520817"/>
            <a:ext cx="9267204" cy="2121408"/>
          </a:xfrm>
          <a:prstGeom prst="rect">
            <a:avLst/>
          </a:prstGeom>
        </p:spPr>
      </p:pic>
      <p:sp>
        <p:nvSpPr>
          <p:cNvPr id="2" name="Content Placeholder 2">
            <a:extLst>
              <a:ext uri="{FF2B5EF4-FFF2-40B4-BE49-F238E27FC236}">
                <a16:creationId xmlns:a16="http://schemas.microsoft.com/office/drawing/2014/main" id="{6F0C120B-0D8C-C3FE-7A53-38546A2BBF65}"/>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36851E3-739B-361B-8B8D-FB5554BE375A}"/>
              </a:ext>
            </a:extLst>
          </p:cNvPr>
          <p:cNvPicPr>
            <a:picLocks noChangeAspect="1"/>
          </p:cNvPicPr>
          <p:nvPr/>
        </p:nvPicPr>
        <p:blipFill>
          <a:blip r:embed="rId3"/>
          <a:stretch>
            <a:fillRect/>
          </a:stretch>
        </p:blipFill>
        <p:spPr>
          <a:xfrm>
            <a:off x="830395" y="1486979"/>
            <a:ext cx="7846303" cy="2121408"/>
          </a:xfrm>
          <a:prstGeom prst="rect">
            <a:avLst/>
          </a:prstGeom>
        </p:spPr>
      </p:pic>
      <p:sp>
        <p:nvSpPr>
          <p:cNvPr id="2" name="Content Placeholder 2">
            <a:extLst>
              <a:ext uri="{FF2B5EF4-FFF2-40B4-BE49-F238E27FC236}">
                <a16:creationId xmlns:a16="http://schemas.microsoft.com/office/drawing/2014/main" id="{90C7612C-F688-5ECD-E674-9FD5318E0694}"/>
              </a:ext>
            </a:extLst>
          </p:cNvPr>
          <p:cNvSpPr txBox="1">
            <a:spLocks/>
          </p:cNvSpPr>
          <p:nvPr/>
        </p:nvSpPr>
        <p:spPr>
          <a:xfrm>
            <a:off x="770011" y="4059737"/>
            <a:ext cx="8136011" cy="2445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Ranking the count of landing outcomes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47710" cy="4199948"/>
          </a:xfrm>
          <a:prstGeom prst="rect">
            <a:avLst/>
          </a:prstGeom>
        </p:spPr>
        <p:txBody>
          <a:bodyPr lIns="91440" tIns="45720" rIns="91440" bIns="45720" anchor="t">
            <a:normAutofit/>
          </a:bodyPr>
          <a:lstStyle/>
          <a:p>
            <a:pPr marL="0" indent="0" algn="just">
              <a:buNone/>
            </a:pPr>
            <a:r>
              <a:rPr lang="en-US" sz="1600" dirty="0">
                <a:solidFill>
                  <a:srgbClr val="0948CB"/>
                </a:solidFill>
                <a:latin typeface="Abadi" panose="020B0604020104020204" pitchFamily="34" charset="0"/>
              </a:rPr>
              <a:t>Explanation</a:t>
            </a:r>
            <a:r>
              <a:rPr lang="en-US" sz="1300" dirty="0">
                <a:latin typeface="Abadi" panose="020B0604020104020204" pitchFamily="34" charset="0"/>
              </a:rPr>
              <a:t>:</a:t>
            </a:r>
          </a:p>
          <a:p>
            <a:pPr algn="just"/>
            <a:r>
              <a:rPr lang="en-US" sz="1300" dirty="0">
                <a:latin typeface="Abadi" panose="020B0604020104020204" pitchFamily="34" charset="0"/>
              </a:rPr>
              <a:t>Most of the Launch sites are in proximity to the Equator line. The land is moving faster at the equator than any other place on the surface of the Earth. Anything on the surface of the Earth at the equator is already moving at 1670 km/hour. </a:t>
            </a:r>
          </a:p>
          <a:p>
            <a:pPr algn="just"/>
            <a:r>
              <a:rPr lang="en-US" sz="1300" dirty="0">
                <a:latin typeface="Abadi" panose="020B0604020104020204" pitchFamily="34" charset="0"/>
              </a:rPr>
              <a:t>If a ship is launched from the equator it goes up into space, and it also moving around the Earth at the same speed it was moving before launching. This is because of inertia. The speed will help the spacecraft keep up a good enough speed to stay in orbit.</a:t>
            </a:r>
          </a:p>
          <a:p>
            <a:pPr algn="just"/>
            <a:r>
              <a:rPr lang="en-US" sz="1300" dirty="0">
                <a:latin typeface="Abadi" panose="020B0604020104020204" pitchFamily="34" charset="0"/>
              </a:rPr>
              <a:t>All launch sites are in very close proximity to the coast, while launching rockets towards the ocean it minimizes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Global Map </a:t>
            </a:r>
          </a:p>
        </p:txBody>
      </p:sp>
      <p:pic>
        <p:nvPicPr>
          <p:cNvPr id="6" name="Picture 5">
            <a:extLst>
              <a:ext uri="{FF2B5EF4-FFF2-40B4-BE49-F238E27FC236}">
                <a16:creationId xmlns:a16="http://schemas.microsoft.com/office/drawing/2014/main" id="{EF8A317A-1D62-BE8D-0D86-22BB7CCB88A6}"/>
              </a:ext>
            </a:extLst>
          </p:cNvPr>
          <p:cNvPicPr>
            <a:picLocks noChangeAspect="1"/>
          </p:cNvPicPr>
          <p:nvPr/>
        </p:nvPicPr>
        <p:blipFill>
          <a:blip r:embed="rId3"/>
          <a:stretch>
            <a:fillRect/>
          </a:stretch>
        </p:blipFill>
        <p:spPr>
          <a:xfrm>
            <a:off x="6201837" y="1825625"/>
            <a:ext cx="5220152" cy="41472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4623-5535-D5A8-6B93-34B503112AF5}"/>
              </a:ext>
            </a:extLst>
          </p:cNvPr>
          <p:cNvPicPr>
            <a:picLocks noChangeAspect="1"/>
          </p:cNvPicPr>
          <p:nvPr/>
        </p:nvPicPr>
        <p:blipFill>
          <a:blip r:embed="rId3"/>
          <a:stretch>
            <a:fillRect/>
          </a:stretch>
        </p:blipFill>
        <p:spPr>
          <a:xfrm>
            <a:off x="6201838" y="1825625"/>
            <a:ext cx="5209572" cy="414720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 on a Global Map</a:t>
            </a:r>
          </a:p>
        </p:txBody>
      </p:sp>
      <p:sp>
        <p:nvSpPr>
          <p:cNvPr id="2" name="Content Placeholder 4">
            <a:extLst>
              <a:ext uri="{FF2B5EF4-FFF2-40B4-BE49-F238E27FC236}">
                <a16:creationId xmlns:a16="http://schemas.microsoft.com/office/drawing/2014/main" id="{F97CBDA2-E266-926B-C63F-B5848CF9BEBF}"/>
              </a:ext>
            </a:extLst>
          </p:cNvPr>
          <p:cNvSpPr txBox="1">
            <a:spLocks/>
          </p:cNvSpPr>
          <p:nvPr/>
        </p:nvSpPr>
        <p:spPr>
          <a:xfrm>
            <a:off x="770011" y="1825625"/>
            <a:ext cx="5147710" cy="41999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dirty="0">
                <a:solidFill>
                  <a:srgbClr val="0948CB"/>
                </a:solidFill>
                <a:latin typeface="Abadi" panose="020B0604020104020204" pitchFamily="34" charset="0"/>
              </a:rPr>
              <a:t>Explanation</a:t>
            </a:r>
            <a:r>
              <a:rPr lang="en-US" sz="1300" dirty="0">
                <a:latin typeface="Abadi" panose="020B0604020104020204" pitchFamily="34" charset="0"/>
              </a:rPr>
              <a:t>:</a:t>
            </a:r>
          </a:p>
          <a:p>
            <a:pPr algn="just"/>
            <a:r>
              <a:rPr lang="en-US" sz="1300" dirty="0">
                <a:latin typeface="Abadi" panose="020B0604020104020204" pitchFamily="34" charset="0"/>
              </a:rPr>
              <a:t>From the color-labeled markers we should be able to easily identify which launch sites have relatively high success rates.</a:t>
            </a:r>
          </a:p>
          <a:p>
            <a:pPr lvl="1" algn="just"/>
            <a:r>
              <a:rPr lang="en-US" sz="1300" dirty="0">
                <a:solidFill>
                  <a:srgbClr val="00B050"/>
                </a:solidFill>
                <a:latin typeface="Abadi" panose="020B0604020104020204" pitchFamily="34" charset="0"/>
              </a:rPr>
              <a:t>Green Marker 	</a:t>
            </a:r>
            <a:r>
              <a:rPr lang="en-US" sz="1300" dirty="0">
                <a:latin typeface="Abadi" panose="020B0604020104020204" pitchFamily="34" charset="0"/>
              </a:rPr>
              <a:t>:</a:t>
            </a:r>
            <a:r>
              <a:rPr lang="en-US" sz="1300" dirty="0">
                <a:solidFill>
                  <a:srgbClr val="00B050"/>
                </a:solidFill>
                <a:latin typeface="Abadi" panose="020B0604020104020204" pitchFamily="34" charset="0"/>
              </a:rPr>
              <a:t> </a:t>
            </a:r>
            <a:r>
              <a:rPr lang="en-US" sz="1300" dirty="0">
                <a:latin typeface="Abadi" panose="020B0604020104020204" pitchFamily="34" charset="0"/>
              </a:rPr>
              <a:t>Successful Launch</a:t>
            </a:r>
          </a:p>
          <a:p>
            <a:pPr lvl="1" algn="just"/>
            <a:r>
              <a:rPr lang="en-US" sz="1300" dirty="0">
                <a:solidFill>
                  <a:srgbClr val="FF0000"/>
                </a:solidFill>
                <a:latin typeface="Abadi" panose="020B0604020104020204" pitchFamily="34" charset="0"/>
              </a:rPr>
              <a:t>Red Marker 	</a:t>
            </a:r>
            <a:r>
              <a:rPr lang="en-US" sz="1300" dirty="0">
                <a:latin typeface="Abadi" panose="020B0604020104020204" pitchFamily="34" charset="0"/>
              </a:rPr>
              <a:t>: Failed Launch</a:t>
            </a:r>
          </a:p>
          <a:p>
            <a:pPr algn="just"/>
            <a:r>
              <a:rPr lang="en-US" sz="1300" dirty="0">
                <a:latin typeface="Abadi" panose="020B0604020104020204" pitchFamily="34" charset="0"/>
              </a:rPr>
              <a:t>Launch site KSC LC-39A has a very high success rate.</a:t>
            </a:r>
            <a:endParaRPr lang="en-US" sz="9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CC6872-3B2C-259B-A956-0E21C6212BFD}"/>
              </a:ext>
            </a:extLst>
          </p:cNvPr>
          <p:cNvPicPr>
            <a:picLocks noChangeAspect="1"/>
          </p:cNvPicPr>
          <p:nvPr/>
        </p:nvPicPr>
        <p:blipFill>
          <a:blip r:embed="rId3"/>
          <a:stretch>
            <a:fillRect/>
          </a:stretch>
        </p:blipFill>
        <p:spPr>
          <a:xfrm>
            <a:off x="6182477" y="1825625"/>
            <a:ext cx="5239512" cy="41472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to Its Proximities</a:t>
            </a:r>
          </a:p>
        </p:txBody>
      </p:sp>
      <p:sp>
        <p:nvSpPr>
          <p:cNvPr id="2" name="Content Placeholder 4">
            <a:extLst>
              <a:ext uri="{FF2B5EF4-FFF2-40B4-BE49-F238E27FC236}">
                <a16:creationId xmlns:a16="http://schemas.microsoft.com/office/drawing/2014/main" id="{744FAC99-FC81-FA68-DA87-E5A48D7AAFBB}"/>
              </a:ext>
            </a:extLst>
          </p:cNvPr>
          <p:cNvSpPr txBox="1">
            <a:spLocks/>
          </p:cNvSpPr>
          <p:nvPr/>
        </p:nvSpPr>
        <p:spPr>
          <a:xfrm>
            <a:off x="770011" y="1825625"/>
            <a:ext cx="5147710" cy="41999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dirty="0">
                <a:solidFill>
                  <a:srgbClr val="0948CB"/>
                </a:solidFill>
                <a:latin typeface="Abadi" panose="020B0604020104020204" pitchFamily="34" charset="0"/>
              </a:rPr>
              <a:t>Explanation</a:t>
            </a:r>
            <a:r>
              <a:rPr lang="en-US" sz="1300" dirty="0">
                <a:latin typeface="Abadi" panose="020B0604020104020204" pitchFamily="34" charset="0"/>
              </a:rPr>
              <a:t>:</a:t>
            </a:r>
          </a:p>
          <a:p>
            <a:pPr algn="just"/>
            <a:r>
              <a:rPr lang="en-US" sz="1300" dirty="0">
                <a:latin typeface="Abadi" panose="020B0604020104020204" pitchFamily="34" charset="0"/>
              </a:rPr>
              <a:t>From the visual analysis of the launch site CCAFS LC-40 we can clearly see that it is:</a:t>
            </a:r>
          </a:p>
          <a:p>
            <a:pPr lvl="1" algn="just"/>
            <a:r>
              <a:rPr lang="en-US" sz="1300" dirty="0">
                <a:latin typeface="Abadi" panose="020B0604020104020204" pitchFamily="34" charset="0"/>
              </a:rPr>
              <a:t>Relatively close to railway 	: 21.96 km</a:t>
            </a:r>
          </a:p>
          <a:p>
            <a:pPr lvl="1" algn="just"/>
            <a:r>
              <a:rPr lang="en-US" sz="1300" dirty="0">
                <a:latin typeface="Abadi" panose="020B0604020104020204" pitchFamily="34" charset="0"/>
              </a:rPr>
              <a:t>Relatively close to highway 	: 26.88 km</a:t>
            </a:r>
          </a:p>
          <a:p>
            <a:pPr lvl="1" algn="just"/>
            <a:r>
              <a:rPr lang="en-US" sz="1300" dirty="0">
                <a:latin typeface="Abadi" panose="020B0604020104020204" pitchFamily="34" charset="0"/>
              </a:rPr>
              <a:t>Relatively close to coastline 	: 0.86 km</a:t>
            </a:r>
          </a:p>
          <a:p>
            <a:pPr algn="just"/>
            <a:r>
              <a:rPr lang="en-US" sz="1300" dirty="0">
                <a:latin typeface="Abadi" panose="020B0604020104020204" pitchFamily="34" charset="0"/>
              </a:rPr>
              <a:t>Also, the launch site CCAFS LC-40 is relatively close to its closest city Titusville : 23.23 km</a:t>
            </a:r>
          </a:p>
          <a:p>
            <a:pPr algn="just"/>
            <a:r>
              <a:rPr lang="en-US" sz="1300" dirty="0">
                <a:latin typeface="Abadi" panose="020B0604020104020204" pitchFamily="34" charset="0"/>
              </a:rPr>
              <a:t>Failed rocket with its high speed can cover distances like 15-20 km in few seconds. It could be potentially dangerous to populated areas.</a:t>
            </a:r>
            <a:endParaRPr lang="en-US" sz="9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49F11313-AD5C-F75F-2F24-E05B91E69722}"/>
              </a:ext>
            </a:extLst>
          </p:cNvPr>
          <p:cNvPicPr>
            <a:picLocks noChangeAspect="1"/>
          </p:cNvPicPr>
          <p:nvPr/>
        </p:nvPicPr>
        <p:blipFill>
          <a:blip r:embed="rId3"/>
          <a:stretch>
            <a:fillRect/>
          </a:stretch>
        </p:blipFill>
        <p:spPr>
          <a:xfrm>
            <a:off x="871267" y="1457219"/>
            <a:ext cx="10414343" cy="3333900"/>
          </a:xfrm>
          <a:prstGeom prst="rect">
            <a:avLst/>
          </a:prstGeom>
        </p:spPr>
      </p:pic>
      <p:sp>
        <p:nvSpPr>
          <p:cNvPr id="6" name="Content Placeholder 2">
            <a:extLst>
              <a:ext uri="{FF2B5EF4-FFF2-40B4-BE49-F238E27FC236}">
                <a16:creationId xmlns:a16="http://schemas.microsoft.com/office/drawing/2014/main" id="{71B54570-9486-ECD6-25AA-AA383B4AAE7B}"/>
              </a:ext>
            </a:extLst>
          </p:cNvPr>
          <p:cNvSpPr txBox="1">
            <a:spLocks/>
          </p:cNvSpPr>
          <p:nvPr/>
        </p:nvSpPr>
        <p:spPr>
          <a:xfrm>
            <a:off x="770011" y="5132717"/>
            <a:ext cx="8136011" cy="13721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A4D41B02-47E2-2615-4FFC-CC8F3BECE81C}"/>
              </a:ext>
            </a:extLst>
          </p:cNvPr>
          <p:cNvSpPr txBox="1">
            <a:spLocks/>
          </p:cNvSpPr>
          <p:nvPr/>
        </p:nvSpPr>
        <p:spPr>
          <a:xfrm>
            <a:off x="770012" y="1763486"/>
            <a:ext cx="10515600" cy="42620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lnSpc>
                <a:spcPct val="100000"/>
              </a:lnSpc>
              <a:spcBef>
                <a:spcPts val="1400"/>
              </a:spcBef>
              <a:buFont typeface="+mj-lt"/>
              <a:buAutoNum type="arabicPeriod"/>
            </a:pPr>
            <a:r>
              <a:rPr lang="en-US" sz="1600" dirty="0">
                <a:solidFill>
                  <a:schemeClr val="tx1"/>
                </a:solidFill>
                <a:latin typeface="Abadi" panose="020B0604020104020204" pitchFamily="34" charset="0"/>
              </a:rPr>
              <a:t>Project Background and context</a:t>
            </a:r>
          </a:p>
          <a:p>
            <a:pPr lvl="1" algn="just">
              <a:lnSpc>
                <a:spcPct val="100000"/>
              </a:lnSpc>
              <a:spcBef>
                <a:spcPts val="1400"/>
              </a:spcBef>
            </a:pPr>
            <a:r>
              <a:rPr lang="en-US" sz="1300" dirty="0">
                <a:solidFill>
                  <a:schemeClr val="tx1"/>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 other providers cost upward of 165 million dollars each, much of the savings is because SpaceX can reuse the first stage. Therefore, if we can determine if the first stage will land, we can determine the cost of a launch.</a:t>
            </a:r>
          </a:p>
          <a:p>
            <a:pPr lvl="1" algn="just">
              <a:lnSpc>
                <a:spcPct val="100000"/>
              </a:lnSpc>
              <a:spcBef>
                <a:spcPts val="1400"/>
              </a:spcBef>
            </a:pPr>
            <a:r>
              <a:rPr lang="en-US" sz="1300" dirty="0">
                <a:solidFill>
                  <a:schemeClr val="tx1"/>
                </a:solidFill>
                <a:latin typeface="Abadi" panose="020B0604020104020204" pitchFamily="34" charset="0"/>
              </a:rPr>
              <a:t>Based on public information and machine learning models, we are going to predict if SpaceX will reuse the first stage.</a:t>
            </a:r>
          </a:p>
          <a:p>
            <a:pPr marL="457200" indent="-457200" algn="just">
              <a:lnSpc>
                <a:spcPct val="100000"/>
              </a:lnSpc>
              <a:spcBef>
                <a:spcPts val="1400"/>
              </a:spcBef>
              <a:buFont typeface="+mj-lt"/>
              <a:buAutoNum type="arabicPeriod"/>
            </a:pPr>
            <a:r>
              <a:rPr lang="en-US" sz="1600" dirty="0">
                <a:solidFill>
                  <a:schemeClr val="tx1"/>
                </a:solidFill>
                <a:latin typeface="Abadi" panose="020B0604020104020204" pitchFamily="34" charset="0"/>
              </a:rPr>
              <a:t>Questions to be answered</a:t>
            </a:r>
          </a:p>
          <a:p>
            <a:pPr lvl="1" algn="just">
              <a:lnSpc>
                <a:spcPct val="100000"/>
              </a:lnSpc>
              <a:spcBef>
                <a:spcPts val="1400"/>
              </a:spcBef>
            </a:pPr>
            <a:r>
              <a:rPr lang="en-US" sz="1300" dirty="0">
                <a:solidFill>
                  <a:schemeClr val="tx1"/>
                </a:solidFill>
                <a:latin typeface="Abadi" panose="020B0604020104020204" pitchFamily="34" charset="0"/>
              </a:rPr>
              <a:t>How do variables such as payload mass, launch site, number of flights, and orbits affect the success of the first stage landing?	</a:t>
            </a:r>
          </a:p>
          <a:p>
            <a:pPr lvl="1" algn="just">
              <a:lnSpc>
                <a:spcPct val="100000"/>
              </a:lnSpc>
              <a:spcBef>
                <a:spcPts val="1400"/>
              </a:spcBef>
            </a:pPr>
            <a:r>
              <a:rPr lang="en-US" sz="1300" dirty="0">
                <a:solidFill>
                  <a:schemeClr val="tx1"/>
                </a:solidFill>
                <a:latin typeface="Abadi" panose="020B0604020104020204" pitchFamily="34" charset="0"/>
              </a:rPr>
              <a:t>Does the rate of successful landings increase over the years?</a:t>
            </a:r>
          </a:p>
          <a:p>
            <a:pPr lvl="1" algn="just">
              <a:lnSpc>
                <a:spcPct val="100000"/>
              </a:lnSpc>
              <a:spcBef>
                <a:spcPts val="1400"/>
              </a:spcBef>
            </a:pPr>
            <a:r>
              <a:rPr lang="en-US" sz="1300" dirty="0">
                <a:solidFill>
                  <a:schemeClr val="tx1"/>
                </a:solidFill>
                <a:latin typeface="Abadi" panose="020B0604020104020204" pitchFamily="34" charset="0"/>
              </a:rPr>
              <a:t>What is the best algorithm that can be used for binary classification in this case?</a:t>
            </a:r>
          </a:p>
          <a:p>
            <a:pPr marL="0" indent="0" algn="just">
              <a:lnSpc>
                <a:spcPct val="100000"/>
              </a:lnSpc>
              <a:spcBef>
                <a:spcPts val="1400"/>
              </a:spcBef>
              <a:buNone/>
            </a:pP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Picture 3">
            <a:extLst>
              <a:ext uri="{FF2B5EF4-FFF2-40B4-BE49-F238E27FC236}">
                <a16:creationId xmlns:a16="http://schemas.microsoft.com/office/drawing/2014/main" id="{5282B594-F3F3-0C9A-7778-5C2B9B7D7A0F}"/>
              </a:ext>
            </a:extLst>
          </p:cNvPr>
          <p:cNvPicPr>
            <a:picLocks noChangeAspect="1"/>
          </p:cNvPicPr>
          <p:nvPr/>
        </p:nvPicPr>
        <p:blipFill>
          <a:blip r:embed="rId3"/>
          <a:stretch>
            <a:fillRect/>
          </a:stretch>
        </p:blipFill>
        <p:spPr>
          <a:xfrm>
            <a:off x="906390" y="1494141"/>
            <a:ext cx="10379221" cy="3164123"/>
          </a:xfrm>
          <a:prstGeom prst="rect">
            <a:avLst/>
          </a:prstGeom>
        </p:spPr>
      </p:pic>
      <p:sp>
        <p:nvSpPr>
          <p:cNvPr id="2" name="Content Placeholder 2">
            <a:extLst>
              <a:ext uri="{FF2B5EF4-FFF2-40B4-BE49-F238E27FC236}">
                <a16:creationId xmlns:a16="http://schemas.microsoft.com/office/drawing/2014/main" id="{8CCDAB31-FB99-EE67-4125-DCA8C1B34F7D}"/>
              </a:ext>
            </a:extLst>
          </p:cNvPr>
          <p:cNvSpPr txBox="1">
            <a:spLocks/>
          </p:cNvSpPr>
          <p:nvPr/>
        </p:nvSpPr>
        <p:spPr>
          <a:xfrm>
            <a:off x="770011" y="5149969"/>
            <a:ext cx="8136011" cy="13548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9" name="Picture 8" descr="A screenshot of a computer&#10;&#10;Description automatically generated with low confidence">
            <a:extLst>
              <a:ext uri="{FF2B5EF4-FFF2-40B4-BE49-F238E27FC236}">
                <a16:creationId xmlns:a16="http://schemas.microsoft.com/office/drawing/2014/main" id="{2EFC276B-75B2-0F6D-7AFF-F3129BA00A33}"/>
              </a:ext>
            </a:extLst>
          </p:cNvPr>
          <p:cNvPicPr>
            <a:picLocks noChangeAspect="1"/>
          </p:cNvPicPr>
          <p:nvPr/>
        </p:nvPicPr>
        <p:blipFill>
          <a:blip r:embed="rId3"/>
          <a:stretch>
            <a:fillRect/>
          </a:stretch>
        </p:blipFill>
        <p:spPr>
          <a:xfrm>
            <a:off x="842481" y="1487951"/>
            <a:ext cx="5232971" cy="2752529"/>
          </a:xfrm>
          <a:prstGeom prst="rect">
            <a:avLst/>
          </a:prstGeom>
        </p:spPr>
      </p:pic>
      <p:pic>
        <p:nvPicPr>
          <p:cNvPr id="11" name="Picture 10" descr="A screenshot of a browser&#10;&#10;Description automatically generated with low confidence">
            <a:extLst>
              <a:ext uri="{FF2B5EF4-FFF2-40B4-BE49-F238E27FC236}">
                <a16:creationId xmlns:a16="http://schemas.microsoft.com/office/drawing/2014/main" id="{26C93310-3292-25E2-D4AE-3C6BA1C708DF}"/>
              </a:ext>
            </a:extLst>
          </p:cNvPr>
          <p:cNvPicPr>
            <a:picLocks noChangeAspect="1"/>
          </p:cNvPicPr>
          <p:nvPr/>
        </p:nvPicPr>
        <p:blipFill>
          <a:blip r:embed="rId4"/>
          <a:stretch>
            <a:fillRect/>
          </a:stretch>
        </p:blipFill>
        <p:spPr>
          <a:xfrm>
            <a:off x="6144374" y="1487950"/>
            <a:ext cx="5232971" cy="2752529"/>
          </a:xfrm>
          <a:prstGeom prst="rect">
            <a:avLst/>
          </a:prstGeom>
        </p:spPr>
      </p:pic>
      <p:sp>
        <p:nvSpPr>
          <p:cNvPr id="4" name="Content Placeholder 2">
            <a:extLst>
              <a:ext uri="{FF2B5EF4-FFF2-40B4-BE49-F238E27FC236}">
                <a16:creationId xmlns:a16="http://schemas.microsoft.com/office/drawing/2014/main" id="{BA687A95-AD1F-1E80-A8C1-6269C7C4B3F2}"/>
              </a:ext>
            </a:extLst>
          </p:cNvPr>
          <p:cNvSpPr txBox="1">
            <a:spLocks/>
          </p:cNvSpPr>
          <p:nvPr/>
        </p:nvSpPr>
        <p:spPr>
          <a:xfrm>
            <a:off x="770011" y="4849896"/>
            <a:ext cx="8136011" cy="13721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8" name="Group 7">
            <a:extLst>
              <a:ext uri="{FF2B5EF4-FFF2-40B4-BE49-F238E27FC236}">
                <a16:creationId xmlns:a16="http://schemas.microsoft.com/office/drawing/2014/main" id="{C085CBE9-F70D-DE59-B539-5D5200DD343A}"/>
              </a:ext>
            </a:extLst>
          </p:cNvPr>
          <p:cNvGrpSpPr/>
          <p:nvPr/>
        </p:nvGrpSpPr>
        <p:grpSpPr>
          <a:xfrm>
            <a:off x="1160607" y="1485585"/>
            <a:ext cx="4366517" cy="1815164"/>
            <a:chOff x="6400799" y="1825625"/>
            <a:chExt cx="4366517" cy="1815164"/>
          </a:xfrm>
        </p:grpSpPr>
        <p:pic>
          <p:nvPicPr>
            <p:cNvPr id="7" name="Picture 6">
              <a:extLst>
                <a:ext uri="{FF2B5EF4-FFF2-40B4-BE49-F238E27FC236}">
                  <a16:creationId xmlns:a16="http://schemas.microsoft.com/office/drawing/2014/main" id="{EBDE634E-66BF-4BB4-A156-C4D5AC2AF834}"/>
                </a:ext>
              </a:extLst>
            </p:cNvPr>
            <p:cNvPicPr>
              <a:picLocks noChangeAspect="1"/>
            </p:cNvPicPr>
            <p:nvPr/>
          </p:nvPicPr>
          <p:blipFill>
            <a:blip r:embed="rId3"/>
            <a:stretch>
              <a:fillRect/>
            </a:stretch>
          </p:blipFill>
          <p:spPr>
            <a:xfrm>
              <a:off x="6400799" y="2181800"/>
              <a:ext cx="4366517" cy="1458989"/>
            </a:xfrm>
            <a:prstGeom prst="rect">
              <a:avLst/>
            </a:prstGeom>
          </p:spPr>
        </p:pic>
        <p:sp>
          <p:nvSpPr>
            <p:cNvPr id="2" name="TextBox 1">
              <a:extLst>
                <a:ext uri="{FF2B5EF4-FFF2-40B4-BE49-F238E27FC236}">
                  <a16:creationId xmlns:a16="http://schemas.microsoft.com/office/drawing/2014/main" id="{1731F9C8-1704-A6BC-0854-F495D02ED2A2}"/>
                </a:ext>
              </a:extLst>
            </p:cNvPr>
            <p:cNvSpPr txBox="1"/>
            <p:nvPr/>
          </p:nvSpPr>
          <p:spPr>
            <a:xfrm>
              <a:off x="6413360" y="1825625"/>
              <a:ext cx="4353956" cy="338554"/>
            </a:xfrm>
            <a:prstGeom prst="rect">
              <a:avLst/>
            </a:prstGeom>
            <a:noFill/>
          </p:spPr>
          <p:txBody>
            <a:bodyPr wrap="square" rtlCol="0">
              <a:spAutoFit/>
            </a:bodyPr>
            <a:lstStyle/>
            <a:p>
              <a:pPr algn="ctr"/>
              <a:r>
                <a:rPr lang="en-US" sz="1600" dirty="0">
                  <a:solidFill>
                    <a:srgbClr val="0948CB"/>
                  </a:solidFill>
                  <a:latin typeface="Abadi" panose="020B0604020104020204" pitchFamily="34" charset="0"/>
                </a:rPr>
                <a:t>Scores and Accuracy of the Test Set</a:t>
              </a:r>
            </a:p>
          </p:txBody>
        </p:sp>
      </p:grpSp>
      <p:grpSp>
        <p:nvGrpSpPr>
          <p:cNvPr id="11" name="Group 10">
            <a:extLst>
              <a:ext uri="{FF2B5EF4-FFF2-40B4-BE49-F238E27FC236}">
                <a16:creationId xmlns:a16="http://schemas.microsoft.com/office/drawing/2014/main" id="{5CC5C959-711F-502A-85F0-F3DB4C96DB32}"/>
              </a:ext>
            </a:extLst>
          </p:cNvPr>
          <p:cNvGrpSpPr/>
          <p:nvPr/>
        </p:nvGrpSpPr>
        <p:grpSpPr>
          <a:xfrm>
            <a:off x="6388238" y="1485585"/>
            <a:ext cx="4379078" cy="1816157"/>
            <a:chOff x="6400799" y="3855125"/>
            <a:chExt cx="4379078" cy="1816157"/>
          </a:xfrm>
        </p:grpSpPr>
        <p:pic>
          <p:nvPicPr>
            <p:cNvPr id="10" name="Picture 9">
              <a:extLst>
                <a:ext uri="{FF2B5EF4-FFF2-40B4-BE49-F238E27FC236}">
                  <a16:creationId xmlns:a16="http://schemas.microsoft.com/office/drawing/2014/main" id="{B2BDFEFF-A5FB-AEEA-6967-B139A7B9B6C7}"/>
                </a:ext>
              </a:extLst>
            </p:cNvPr>
            <p:cNvPicPr>
              <a:picLocks noChangeAspect="1"/>
            </p:cNvPicPr>
            <p:nvPr/>
          </p:nvPicPr>
          <p:blipFill>
            <a:blip r:embed="rId4"/>
            <a:stretch>
              <a:fillRect/>
            </a:stretch>
          </p:blipFill>
          <p:spPr>
            <a:xfrm>
              <a:off x="6413360" y="4212293"/>
              <a:ext cx="4366517" cy="1458989"/>
            </a:xfrm>
            <a:prstGeom prst="rect">
              <a:avLst/>
            </a:prstGeom>
          </p:spPr>
        </p:pic>
        <p:sp>
          <p:nvSpPr>
            <p:cNvPr id="3" name="TextBox 2">
              <a:extLst>
                <a:ext uri="{FF2B5EF4-FFF2-40B4-BE49-F238E27FC236}">
                  <a16:creationId xmlns:a16="http://schemas.microsoft.com/office/drawing/2014/main" id="{E8CE3886-5F64-AC52-1593-A15AE786E69E}"/>
                </a:ext>
              </a:extLst>
            </p:cNvPr>
            <p:cNvSpPr txBox="1"/>
            <p:nvPr/>
          </p:nvSpPr>
          <p:spPr>
            <a:xfrm>
              <a:off x="6400799" y="3855125"/>
              <a:ext cx="4366517" cy="338554"/>
            </a:xfrm>
            <a:prstGeom prst="rect">
              <a:avLst/>
            </a:prstGeom>
            <a:noFill/>
          </p:spPr>
          <p:txBody>
            <a:bodyPr wrap="square" rtlCol="0">
              <a:spAutoFit/>
            </a:bodyPr>
            <a:lstStyle/>
            <a:p>
              <a:pPr algn="ctr"/>
              <a:r>
                <a:rPr lang="en-US" sz="1600" dirty="0">
                  <a:solidFill>
                    <a:srgbClr val="0948CB"/>
                  </a:solidFill>
                  <a:latin typeface="Abadi" panose="020B0604020104020204" pitchFamily="34" charset="0"/>
                </a:rPr>
                <a:t>Scores and Accuracy of the Entire Data Set</a:t>
              </a:r>
            </a:p>
          </p:txBody>
        </p:sp>
      </p:grpSp>
      <p:sp>
        <p:nvSpPr>
          <p:cNvPr id="6" name="Content Placeholder 4">
            <a:extLst>
              <a:ext uri="{FF2B5EF4-FFF2-40B4-BE49-F238E27FC236}">
                <a16:creationId xmlns:a16="http://schemas.microsoft.com/office/drawing/2014/main" id="{4CB516E2-F48B-EEBF-0A96-622E0CBCE9B1}"/>
              </a:ext>
            </a:extLst>
          </p:cNvPr>
          <p:cNvSpPr txBox="1">
            <a:spLocks/>
          </p:cNvSpPr>
          <p:nvPr/>
        </p:nvSpPr>
        <p:spPr>
          <a:xfrm>
            <a:off x="757450" y="3684161"/>
            <a:ext cx="9997305" cy="19981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dirty="0">
                <a:solidFill>
                  <a:srgbClr val="0948CB"/>
                </a:solidFill>
                <a:latin typeface="Abadi" panose="020B0604020104020204" pitchFamily="34" charset="0"/>
              </a:rPr>
              <a:t>Explanation</a:t>
            </a:r>
            <a:r>
              <a:rPr lang="en-US" sz="1300" dirty="0">
                <a:latin typeface="Abadi" panose="020B0604020104020204" pitchFamily="34" charset="0"/>
              </a:rPr>
              <a:t>:</a:t>
            </a:r>
          </a:p>
          <a:p>
            <a:pPr algn="just"/>
            <a:r>
              <a:rPr lang="en-US" sz="1300" dirty="0">
                <a:latin typeface="Abadi" panose="020B0604020104020204" pitchFamily="34" charset="0"/>
              </a:rPr>
              <a:t>Based on the scores of the test set we can not confirm which method performs best.</a:t>
            </a:r>
          </a:p>
          <a:p>
            <a:pPr algn="just"/>
            <a:r>
              <a:rPr lang="en-US" sz="1300" dirty="0">
                <a:latin typeface="Abadi" panose="020B0604020104020204" pitchFamily="34" charset="0"/>
              </a:rPr>
              <a:t>Same test scores may be due to the small test sample size (18 samples). Therefore, we tested all methods based on the whole dataset.</a:t>
            </a:r>
          </a:p>
          <a:p>
            <a:pPr algn="just"/>
            <a:r>
              <a:rPr lang="en-US" sz="1300" dirty="0">
                <a:latin typeface="Abadi" panose="020B0604020104020204" pitchFamily="34" charset="0"/>
              </a:rPr>
              <a:t>The scores of the whole dataset confirm that the best model is the Decision Tree Model. This model has not only higher scores but also the highest accuracy.</a:t>
            </a:r>
            <a:endParaRPr lang="en-US" sz="9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grpSp>
        <p:nvGrpSpPr>
          <p:cNvPr id="6" name="Group 5">
            <a:extLst>
              <a:ext uri="{FF2B5EF4-FFF2-40B4-BE49-F238E27FC236}">
                <a16:creationId xmlns:a16="http://schemas.microsoft.com/office/drawing/2014/main" id="{B640D082-A991-4B8D-5F3E-2E904D8C528B}"/>
              </a:ext>
            </a:extLst>
          </p:cNvPr>
          <p:cNvGrpSpPr/>
          <p:nvPr/>
        </p:nvGrpSpPr>
        <p:grpSpPr>
          <a:xfrm>
            <a:off x="2063297" y="1591377"/>
            <a:ext cx="8141606" cy="3120790"/>
            <a:chOff x="1087592" y="1591377"/>
            <a:chExt cx="8141606" cy="3120790"/>
          </a:xfrm>
        </p:grpSpPr>
        <p:pic>
          <p:nvPicPr>
            <p:cNvPr id="3" name="Picture 2">
              <a:extLst>
                <a:ext uri="{FF2B5EF4-FFF2-40B4-BE49-F238E27FC236}">
                  <a16:creationId xmlns:a16="http://schemas.microsoft.com/office/drawing/2014/main" id="{C49E5337-CCCF-7469-C2AF-B5B46B90059B}"/>
                </a:ext>
              </a:extLst>
            </p:cNvPr>
            <p:cNvPicPr>
              <a:picLocks noChangeAspect="1"/>
            </p:cNvPicPr>
            <p:nvPr/>
          </p:nvPicPr>
          <p:blipFill>
            <a:blip r:embed="rId3"/>
            <a:stretch>
              <a:fillRect/>
            </a:stretch>
          </p:blipFill>
          <p:spPr>
            <a:xfrm>
              <a:off x="5478774" y="1591377"/>
              <a:ext cx="3750424" cy="3120790"/>
            </a:xfrm>
            <a:prstGeom prst="rect">
              <a:avLst/>
            </a:prstGeom>
          </p:spPr>
        </p:pic>
        <p:pic>
          <p:nvPicPr>
            <p:cNvPr id="7" name="Picture 6">
              <a:extLst>
                <a:ext uri="{FF2B5EF4-FFF2-40B4-BE49-F238E27FC236}">
                  <a16:creationId xmlns:a16="http://schemas.microsoft.com/office/drawing/2014/main" id="{E8192E6A-8BCF-9696-4D58-2126E3CF6147}"/>
                </a:ext>
              </a:extLst>
            </p:cNvPr>
            <p:cNvPicPr>
              <a:picLocks noChangeAspect="1"/>
            </p:cNvPicPr>
            <p:nvPr/>
          </p:nvPicPr>
          <p:blipFill>
            <a:blip r:embed="rId4"/>
            <a:stretch>
              <a:fillRect/>
            </a:stretch>
          </p:blipFill>
          <p:spPr>
            <a:xfrm>
              <a:off x="1087592" y="1591377"/>
              <a:ext cx="3750424" cy="3120790"/>
            </a:xfrm>
            <a:prstGeom prst="rect">
              <a:avLst/>
            </a:prstGeom>
          </p:spPr>
        </p:pic>
      </p:grpSp>
      <p:sp>
        <p:nvSpPr>
          <p:cNvPr id="2" name="Content Placeholder 2">
            <a:extLst>
              <a:ext uri="{FF2B5EF4-FFF2-40B4-BE49-F238E27FC236}">
                <a16:creationId xmlns:a16="http://schemas.microsoft.com/office/drawing/2014/main" id="{EAF5DBD6-F353-2DE7-70A8-8583AAD0C1F6}"/>
              </a:ext>
            </a:extLst>
          </p:cNvPr>
          <p:cNvSpPr txBox="1">
            <a:spLocks/>
          </p:cNvSpPr>
          <p:nvPr/>
        </p:nvSpPr>
        <p:spPr>
          <a:xfrm>
            <a:off x="770012" y="4956811"/>
            <a:ext cx="9434892" cy="13548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rgbClr val="0948CB"/>
                </a:solidFill>
                <a:latin typeface="Abadi" panose="020B0604020104020204" pitchFamily="34" charset="0"/>
              </a:rPr>
              <a:t>Explanation:</a:t>
            </a:r>
          </a:p>
          <a:p>
            <a:pPr>
              <a:lnSpc>
                <a:spcPct val="100000"/>
              </a:lnSpc>
              <a:spcBef>
                <a:spcPts val="1400"/>
              </a:spcBef>
            </a:pPr>
            <a:r>
              <a:rPr lang="en-US" sz="1300" dirty="0">
                <a:latin typeface="Abadi" panose="020B0604020104020204" pitchFamily="34" charset="0"/>
              </a:rPr>
              <a:t>Examining the confusion matrix, we see that Logistic Regression can distinguish between the different classes. We see that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2">
            <a:extLst>
              <a:ext uri="{FF2B5EF4-FFF2-40B4-BE49-F238E27FC236}">
                <a16:creationId xmlns:a16="http://schemas.microsoft.com/office/drawing/2014/main" id="{7C1764E1-78E8-63FC-40C4-DBB76FC2EA57}"/>
              </a:ext>
            </a:extLst>
          </p:cNvPr>
          <p:cNvSpPr txBox="1">
            <a:spLocks/>
          </p:cNvSpPr>
          <p:nvPr/>
        </p:nvSpPr>
        <p:spPr>
          <a:xfrm>
            <a:off x="841125" y="1807337"/>
            <a:ext cx="10444486" cy="21995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tx1"/>
                </a:solidFill>
                <a:latin typeface="Abadi" panose="020B0604020104020204" pitchFamily="34" charset="0"/>
              </a:rPr>
              <a:t>Decision Tree model is the best algorithm for this dataset.</a:t>
            </a:r>
          </a:p>
          <a:p>
            <a:pPr>
              <a:lnSpc>
                <a:spcPct val="100000"/>
              </a:lnSpc>
              <a:spcBef>
                <a:spcPts val="1400"/>
              </a:spcBef>
            </a:pPr>
            <a:r>
              <a:rPr lang="en-US" sz="1600" dirty="0">
                <a:solidFill>
                  <a:schemeClr val="tx1"/>
                </a:solidFill>
                <a:latin typeface="Abadi" panose="020B0604020104020204" pitchFamily="34" charset="0"/>
              </a:rPr>
              <a:t>Launches with a low payload mass show better results than launches with a larger payload mass.</a:t>
            </a:r>
          </a:p>
          <a:p>
            <a:pPr>
              <a:lnSpc>
                <a:spcPct val="100000"/>
              </a:lnSpc>
              <a:spcBef>
                <a:spcPts val="1400"/>
              </a:spcBef>
            </a:pPr>
            <a:r>
              <a:rPr lang="en-US" sz="1600" dirty="0">
                <a:solidFill>
                  <a:schemeClr val="tx1"/>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1600" dirty="0">
                <a:solidFill>
                  <a:schemeClr val="tx1"/>
                </a:solidFill>
                <a:latin typeface="Abadi" panose="020B0604020104020204" pitchFamily="34" charset="0"/>
              </a:rPr>
              <a:t>The success rate of launches increases over the years.</a:t>
            </a:r>
          </a:p>
          <a:p>
            <a:pPr>
              <a:lnSpc>
                <a:spcPct val="100000"/>
              </a:lnSpc>
              <a:spcBef>
                <a:spcPts val="1400"/>
              </a:spcBef>
            </a:pPr>
            <a:r>
              <a:rPr lang="en-US" sz="1600" dirty="0">
                <a:solidFill>
                  <a:schemeClr val="tx1"/>
                </a:solidFill>
                <a:latin typeface="Abadi" panose="020B0604020104020204" pitchFamily="34" charset="0"/>
              </a:rPr>
              <a:t>KSC LC-39A has the highest success rate of the launches from all the sites.</a:t>
            </a:r>
          </a:p>
          <a:p>
            <a:pPr>
              <a:lnSpc>
                <a:spcPct val="100000"/>
              </a:lnSpc>
              <a:spcBef>
                <a:spcPts val="1400"/>
              </a:spcBef>
            </a:pPr>
            <a:r>
              <a:rPr lang="en-US" sz="1600" dirty="0">
                <a:solidFill>
                  <a:schemeClr val="tx1"/>
                </a:solidFill>
                <a:latin typeface="Abadi" panose="020B0604020104020204" pitchFamily="34" charset="0"/>
              </a:rPr>
              <a:t>Orbits ES-L1, GEO, HEO and SSO have 100% success rate.</a:t>
            </a:r>
            <a:endParaRPr lang="en-US" sz="1600" dirty="0">
              <a:solidFill>
                <a:schemeClr val="tx1"/>
              </a:solidFill>
            </a:endParaRPr>
          </a:p>
          <a:p>
            <a:pPr marL="457200" lvl="1" indent="0">
              <a:buNone/>
            </a:pPr>
            <a:endParaRPr lang="en-US" sz="1600"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it-IT" sz="1300" dirty="0">
                <a:solidFill>
                  <a:schemeClr val="accent3">
                    <a:lumMod val="25000"/>
                  </a:schemeClr>
                </a:solidFill>
                <a:latin typeface="Abadi" panose="020B0604020104020204" pitchFamily="34" charset="0"/>
                <a:hlinkClick r:id="rId4"/>
              </a:rPr>
              <a:t>IBM Data Science Professional Certificate</a:t>
            </a:r>
            <a:r>
              <a:rPr lang="en-US" sz="1300" dirty="0">
                <a:solidFill>
                  <a:schemeClr val="accent3">
                    <a:lumMod val="25000"/>
                  </a:schemeClr>
                </a:solidFill>
                <a:latin typeface="Abadi" panose="020B0604020104020204" pitchFamily="34" charset="0"/>
              </a:rPr>
              <a:t> consists of 10 courses:</a:t>
            </a:r>
          </a:p>
          <a:p>
            <a:pPr>
              <a:lnSpc>
                <a:spcPct val="100000"/>
              </a:lnSpc>
              <a:spcBef>
                <a:spcPts val="1400"/>
              </a:spcBef>
              <a:buFont typeface="+mj-lt"/>
              <a:buAutoNum type="arabicPeriod"/>
            </a:pPr>
            <a:r>
              <a:rPr lang="en-US" sz="1300" i="0" dirty="0">
                <a:effectLst/>
                <a:latin typeface="Abadi" panose="020B0604020104020204" pitchFamily="34" charset="0"/>
                <a:hlinkClick r:id="rId5"/>
              </a:rPr>
              <a:t>What is Data Science?</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6"/>
              </a:rPr>
              <a:t>Tools for Data Science</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7"/>
              </a:rPr>
              <a:t>Data Science Methodology</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8"/>
              </a:rPr>
              <a:t>Python for Data Science, AI &amp; Development</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9"/>
              </a:rPr>
              <a:t>Python Project for Data Science</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10"/>
              </a:rPr>
              <a:t>Databases and SQL for Data Science with Python</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11"/>
              </a:rPr>
              <a:t>Data Analysis with Python</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12"/>
              </a:rPr>
              <a:t>Data Visualization with Python</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13"/>
              </a:rPr>
              <a:t>Machine Learning with Python</a:t>
            </a:r>
            <a:endParaRPr lang="en-US" sz="1300" i="0" dirty="0">
              <a:effectLst/>
              <a:latin typeface="Abadi" panose="020B0604020104020204" pitchFamily="34" charset="0"/>
            </a:endParaRPr>
          </a:p>
          <a:p>
            <a:pPr>
              <a:lnSpc>
                <a:spcPct val="100000"/>
              </a:lnSpc>
              <a:spcBef>
                <a:spcPts val="1400"/>
              </a:spcBef>
              <a:buFont typeface="+mj-lt"/>
              <a:buAutoNum type="arabicPeriod"/>
            </a:pPr>
            <a:r>
              <a:rPr lang="en-US" sz="1300" i="0" dirty="0">
                <a:effectLst/>
                <a:latin typeface="Abadi" panose="020B0604020104020204" pitchFamily="34" charset="0"/>
                <a:hlinkClick r:id="rId14"/>
              </a:rPr>
              <a:t>Applied Data Science Capstone</a:t>
            </a:r>
            <a:endParaRPr lang="en-US" sz="1300" i="0" dirty="0">
              <a:effectLst/>
              <a:latin typeface="Abadi" panose="020B0604020104020204" pitchFamily="34" charset="0"/>
            </a:endParaRPr>
          </a:p>
          <a:p>
            <a:pPr>
              <a:lnSpc>
                <a:spcPct val="100000"/>
              </a:lnSpc>
              <a:spcBef>
                <a:spcPts val="1400"/>
              </a:spcBef>
            </a:pPr>
            <a:endParaRPr lang="en-US" sz="13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3914"/>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chemeClr val="tx1"/>
                </a:solidFill>
                <a:latin typeface="Abadi"/>
              </a:rPr>
              <a:t>Executive Summary</a:t>
            </a:r>
          </a:p>
          <a:p>
            <a:pPr>
              <a:lnSpc>
                <a:spcPct val="120000"/>
              </a:lnSpc>
              <a:spcBef>
                <a:spcPts val="1400"/>
              </a:spcBef>
            </a:pPr>
            <a:r>
              <a:rPr lang="en-US" sz="6400" dirty="0">
                <a:solidFill>
                  <a:schemeClr val="tx1"/>
                </a:solidFill>
                <a:latin typeface="Abadi"/>
              </a:rPr>
              <a:t>Data collection methodology:</a:t>
            </a:r>
          </a:p>
          <a:p>
            <a:pPr lvl="1">
              <a:lnSpc>
                <a:spcPct val="120000"/>
              </a:lnSpc>
              <a:spcBef>
                <a:spcPts val="1400"/>
              </a:spcBef>
            </a:pPr>
            <a:r>
              <a:rPr lang="en-US" sz="5200" dirty="0">
                <a:solidFill>
                  <a:schemeClr val="tx1"/>
                </a:solidFill>
                <a:latin typeface="Abadi"/>
              </a:rPr>
              <a:t>We will be working with SpaceX launch data that is gathered from an API, specifically the SpaceX REST API.</a:t>
            </a:r>
          </a:p>
          <a:p>
            <a:pPr lvl="1">
              <a:lnSpc>
                <a:spcPct val="120000"/>
              </a:lnSpc>
              <a:spcBef>
                <a:spcPts val="1400"/>
              </a:spcBef>
            </a:pPr>
            <a:r>
              <a:rPr lang="en-US" sz="5200" dirty="0">
                <a:solidFill>
                  <a:schemeClr val="tx1"/>
                </a:solidFill>
                <a:latin typeface="Abadi"/>
              </a:rPr>
              <a:t>We will be using the Python </a:t>
            </a:r>
            <a:r>
              <a:rPr lang="en-US" sz="5200" dirty="0" err="1">
                <a:solidFill>
                  <a:schemeClr val="tx1"/>
                </a:solidFill>
                <a:latin typeface="Abadi"/>
              </a:rPr>
              <a:t>BeautifulSoup</a:t>
            </a:r>
            <a:r>
              <a:rPr lang="en-US" sz="5200" dirty="0">
                <a:solidFill>
                  <a:schemeClr val="tx1"/>
                </a:solidFill>
                <a:latin typeface="Abadi"/>
              </a:rPr>
              <a:t> package to web scrape some HTM tables that contain valuable Falcon 9 launch records. </a:t>
            </a:r>
          </a:p>
          <a:p>
            <a:pPr>
              <a:lnSpc>
                <a:spcPct val="120000"/>
              </a:lnSpc>
              <a:spcBef>
                <a:spcPts val="1400"/>
              </a:spcBef>
            </a:pPr>
            <a:r>
              <a:rPr lang="en-US" sz="6400" dirty="0">
                <a:solidFill>
                  <a:schemeClr val="tx1"/>
                </a:solidFill>
                <a:latin typeface="Abadi"/>
              </a:rPr>
              <a:t>Perform data wrangling</a:t>
            </a:r>
          </a:p>
          <a:p>
            <a:pPr lvl="1">
              <a:lnSpc>
                <a:spcPct val="120000"/>
              </a:lnSpc>
              <a:spcBef>
                <a:spcPts val="1400"/>
              </a:spcBef>
            </a:pPr>
            <a:r>
              <a:rPr lang="en-US" sz="5200" dirty="0">
                <a:solidFill>
                  <a:schemeClr val="tx1"/>
                </a:solidFill>
                <a:latin typeface="Abadi"/>
              </a:rPr>
              <a:t>The data will be stored in lists and will be used to create our dataset. We will filter the data to remove irrelevant data.</a:t>
            </a:r>
          </a:p>
          <a:p>
            <a:pPr lvl="1">
              <a:lnSpc>
                <a:spcPct val="120000"/>
              </a:lnSpc>
              <a:spcBef>
                <a:spcPts val="1400"/>
              </a:spcBef>
            </a:pPr>
            <a:r>
              <a:rPr lang="en-US" sz="5200" dirty="0">
                <a:solidFill>
                  <a:schemeClr val="tx1"/>
                </a:solidFill>
                <a:latin typeface="Abadi"/>
              </a:rPr>
              <a:t>We will deal with NULL values in order to make the dataset viable for analysis.</a:t>
            </a:r>
          </a:p>
          <a:p>
            <a:pPr lvl="1">
              <a:lnSpc>
                <a:spcPct val="120000"/>
              </a:lnSpc>
              <a:spcBef>
                <a:spcPts val="1400"/>
              </a:spcBef>
            </a:pPr>
            <a:r>
              <a:rPr lang="en-US" sz="5200" dirty="0">
                <a:solidFill>
                  <a:schemeClr val="tx1"/>
                </a:solidFill>
                <a:latin typeface="Abadi"/>
              </a:rPr>
              <a:t>We will be using One Hot Encoding to prepare the data to a binary classification.</a:t>
            </a:r>
          </a:p>
          <a:p>
            <a:pPr>
              <a:lnSpc>
                <a:spcPct val="120000"/>
              </a:lnSpc>
              <a:spcBef>
                <a:spcPts val="1400"/>
              </a:spcBef>
            </a:pPr>
            <a:r>
              <a:rPr lang="en-US" sz="6400" dirty="0">
                <a:solidFill>
                  <a:schemeClr val="tx1"/>
                </a:solidFill>
                <a:latin typeface="Abadi"/>
              </a:rPr>
              <a:t>Perform exploratory data analysis (EDA) using visualization and SQL</a:t>
            </a:r>
          </a:p>
          <a:p>
            <a:pPr>
              <a:lnSpc>
                <a:spcPct val="120000"/>
              </a:lnSpc>
              <a:spcBef>
                <a:spcPts val="1400"/>
              </a:spcBef>
            </a:pPr>
            <a:r>
              <a:rPr lang="en-US" sz="6400" dirty="0">
                <a:solidFill>
                  <a:schemeClr val="tx1"/>
                </a:solidFill>
                <a:latin typeface="Abadi"/>
              </a:rPr>
              <a:t>Perform interactive visual analytics using Folium and </a:t>
            </a:r>
            <a:r>
              <a:rPr lang="en-US" sz="6400" dirty="0" err="1">
                <a:solidFill>
                  <a:schemeClr val="tx1"/>
                </a:solidFill>
                <a:latin typeface="Abadi"/>
              </a:rPr>
              <a:t>Plotly</a:t>
            </a:r>
            <a:r>
              <a:rPr lang="en-US" sz="6400" dirty="0">
                <a:solidFill>
                  <a:schemeClr val="tx1"/>
                </a:solidFill>
                <a:latin typeface="Abadi"/>
              </a:rPr>
              <a:t> Dash</a:t>
            </a:r>
          </a:p>
          <a:p>
            <a:pPr>
              <a:lnSpc>
                <a:spcPct val="120000"/>
              </a:lnSpc>
              <a:spcBef>
                <a:spcPts val="1400"/>
              </a:spcBef>
            </a:pPr>
            <a:r>
              <a:rPr lang="en-US" sz="6400" dirty="0">
                <a:solidFill>
                  <a:schemeClr val="tx1"/>
                </a:solidFill>
                <a:latin typeface="Abadi"/>
              </a:rPr>
              <a:t>Perform predictive analysis using classification models</a:t>
            </a:r>
          </a:p>
          <a:p>
            <a:pPr lvl="1">
              <a:lnSpc>
                <a:spcPct val="120000"/>
              </a:lnSpc>
              <a:spcBef>
                <a:spcPts val="1400"/>
              </a:spcBef>
            </a:pPr>
            <a:r>
              <a:rPr lang="en-US" sz="5200" dirty="0">
                <a:solidFill>
                  <a:schemeClr val="tx1"/>
                </a:solidFill>
                <a:latin typeface="Abadi"/>
              </a:rPr>
              <a:t>We will be building, tuning and evaluating of classification models to ensure the best results.</a:t>
            </a: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dirty="0">
                <a:latin typeface="Abadi" panose="020B0604020104020204" pitchFamily="34" charset="0"/>
              </a:rPr>
              <a:t>Data collection process involved a combination of API requests from SpaceX REST API and Web Scraping data from a table in SpaceX’s Wikipedia entry.</a:t>
            </a:r>
          </a:p>
          <a:p>
            <a:pPr>
              <a:lnSpc>
                <a:spcPct val="100000"/>
              </a:lnSpc>
              <a:spcBef>
                <a:spcPts val="1400"/>
              </a:spcBef>
            </a:pPr>
            <a:r>
              <a:rPr lang="en-US" sz="1600" dirty="0">
                <a:latin typeface="Abadi" panose="020B0604020104020204" pitchFamily="34" charset="0"/>
              </a:rPr>
              <a:t>We had to use both of these data collection methods in order to get complete information about the launches for a more detailed analysis.</a:t>
            </a:r>
          </a:p>
          <a:p>
            <a:pPr lvl="1">
              <a:lnSpc>
                <a:spcPct val="100000"/>
              </a:lnSpc>
              <a:spcBef>
                <a:spcPts val="1400"/>
              </a:spcBef>
            </a:pPr>
            <a:r>
              <a:rPr lang="en-US" sz="1600" dirty="0">
                <a:latin typeface="Abadi" panose="020B0604020104020204" pitchFamily="34" charset="0"/>
              </a:rPr>
              <a:t>Data Columns are obtained by using SpaceX REST API:</a:t>
            </a:r>
          </a:p>
          <a:p>
            <a:pPr lvl="2">
              <a:lnSpc>
                <a:spcPct val="100000"/>
              </a:lnSpc>
              <a:spcBef>
                <a:spcPts val="1400"/>
              </a:spcBef>
            </a:pPr>
            <a:r>
              <a:rPr lang="en-US" sz="1300" dirty="0" err="1">
                <a:latin typeface="Abadi" panose="020B0604020104020204" pitchFamily="34" charset="0"/>
              </a:rPr>
              <a:t>FligthNumber</a:t>
            </a:r>
            <a:r>
              <a:rPr lang="en-US" sz="1300" dirty="0">
                <a:latin typeface="Abadi" panose="020B0604020104020204" pitchFamily="34" charset="0"/>
              </a:rPr>
              <a:t>, Date, </a:t>
            </a:r>
            <a:r>
              <a:rPr lang="en-US" sz="1300" dirty="0" err="1">
                <a:latin typeface="Abadi" panose="020B0604020104020204" pitchFamily="34" charset="0"/>
              </a:rPr>
              <a:t>BoosterVersion</a:t>
            </a:r>
            <a:r>
              <a:rPr lang="en-US" sz="1300" dirty="0">
                <a:latin typeface="Abadi" panose="020B0604020104020204" pitchFamily="34" charset="0"/>
              </a:rPr>
              <a:t>, </a:t>
            </a:r>
            <a:r>
              <a:rPr lang="en-US" sz="1300" dirty="0" err="1">
                <a:latin typeface="Abadi" panose="020B0604020104020204" pitchFamily="34" charset="0"/>
              </a:rPr>
              <a:t>PayloadMass</a:t>
            </a:r>
            <a:r>
              <a:rPr lang="en-US" sz="1300" dirty="0">
                <a:latin typeface="Abadi" panose="020B0604020104020204" pitchFamily="34" charset="0"/>
              </a:rPr>
              <a:t>, Orbit, </a:t>
            </a:r>
            <a:r>
              <a:rPr lang="en-US" sz="1300" dirty="0" err="1">
                <a:latin typeface="Abadi" panose="020B0604020104020204" pitchFamily="34" charset="0"/>
              </a:rPr>
              <a:t>LaunchSite</a:t>
            </a:r>
            <a:r>
              <a:rPr lang="en-US" sz="1300" dirty="0">
                <a:latin typeface="Abadi" panose="020B0604020104020204" pitchFamily="34" charset="0"/>
              </a:rPr>
              <a:t>, Outcome, Flights, </a:t>
            </a:r>
            <a:r>
              <a:rPr lang="en-US" sz="1300" dirty="0" err="1">
                <a:latin typeface="Abadi" panose="020B0604020104020204" pitchFamily="34" charset="0"/>
              </a:rPr>
              <a:t>GridFins</a:t>
            </a:r>
            <a:r>
              <a:rPr lang="en-US" sz="1300" dirty="0">
                <a:latin typeface="Abadi" panose="020B0604020104020204" pitchFamily="34" charset="0"/>
              </a:rPr>
              <a:t>, Reused, Legs, </a:t>
            </a:r>
            <a:r>
              <a:rPr lang="en-US" sz="1300" dirty="0" err="1">
                <a:latin typeface="Abadi" panose="020B0604020104020204" pitchFamily="34" charset="0"/>
              </a:rPr>
              <a:t>LandingPad</a:t>
            </a:r>
            <a:r>
              <a:rPr lang="en-US" sz="1300" dirty="0">
                <a:latin typeface="Abadi" panose="020B0604020104020204" pitchFamily="34" charset="0"/>
              </a:rPr>
              <a:t>, Block, </a:t>
            </a:r>
            <a:r>
              <a:rPr lang="en-US" sz="1300" dirty="0" err="1">
                <a:latin typeface="Abadi" panose="020B0604020104020204" pitchFamily="34" charset="0"/>
              </a:rPr>
              <a:t>Reusedcount</a:t>
            </a:r>
            <a:r>
              <a:rPr lang="en-US" sz="1300" dirty="0">
                <a:latin typeface="Abadi" panose="020B0604020104020204" pitchFamily="34" charset="0"/>
              </a:rPr>
              <a:t>, Serial, Longitude, Latitude.</a:t>
            </a:r>
          </a:p>
          <a:p>
            <a:pPr lvl="1">
              <a:lnSpc>
                <a:spcPct val="100000"/>
              </a:lnSpc>
              <a:spcBef>
                <a:spcPts val="1400"/>
              </a:spcBef>
            </a:pPr>
            <a:r>
              <a:rPr lang="en-US" sz="1600" dirty="0">
                <a:latin typeface="Abadi" panose="020B0604020104020204" pitchFamily="34" charset="0"/>
              </a:rPr>
              <a:t>Data Columns are obtained by using Wikipedia Web Scraping:</a:t>
            </a:r>
          </a:p>
          <a:p>
            <a:pPr lvl="2">
              <a:lnSpc>
                <a:spcPct val="100000"/>
              </a:lnSpc>
              <a:spcBef>
                <a:spcPts val="1400"/>
              </a:spcBef>
            </a:pPr>
            <a:r>
              <a:rPr lang="en-US" sz="1300" dirty="0">
                <a:latin typeface="Abadi" panose="020B0604020104020204" pitchFamily="34" charset="0"/>
              </a:rPr>
              <a:t>Flight No., Launch site, Payload, </a:t>
            </a:r>
            <a:r>
              <a:rPr lang="en-US" sz="1300" dirty="0" err="1">
                <a:latin typeface="Abadi" panose="020B0604020104020204" pitchFamily="34" charset="0"/>
              </a:rPr>
              <a:t>PayloadMass</a:t>
            </a:r>
            <a:r>
              <a:rPr lang="en-US" sz="1300" dirty="0">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34" name="Group 233">
            <a:extLst>
              <a:ext uri="{FF2B5EF4-FFF2-40B4-BE49-F238E27FC236}">
                <a16:creationId xmlns:a16="http://schemas.microsoft.com/office/drawing/2014/main" id="{CAF9A80C-7D61-0F32-E900-8A8B4B4516BF}"/>
              </a:ext>
            </a:extLst>
          </p:cNvPr>
          <p:cNvGrpSpPr/>
          <p:nvPr/>
        </p:nvGrpSpPr>
        <p:grpSpPr>
          <a:xfrm>
            <a:off x="7842890" y="1474113"/>
            <a:ext cx="1743764" cy="1107996"/>
            <a:chOff x="1065976" y="1634639"/>
            <a:chExt cx="1743764" cy="1107996"/>
          </a:xfrm>
        </p:grpSpPr>
        <p:sp>
          <p:nvSpPr>
            <p:cNvPr id="235" name="TextBox 234">
              <a:extLst>
                <a:ext uri="{FF2B5EF4-FFF2-40B4-BE49-F238E27FC236}">
                  <a16:creationId xmlns:a16="http://schemas.microsoft.com/office/drawing/2014/main" id="{08DBBB81-5D9C-9043-26F8-D0B8BFBB86B8}"/>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Step</a:t>
              </a:r>
              <a:endParaRPr lang="ko-KR" altLang="en-US" sz="2800" b="1" dirty="0">
                <a:solidFill>
                  <a:schemeClr val="accent6"/>
                </a:solidFill>
                <a:cs typeface="Arial" pitchFamily="34" charset="0"/>
              </a:endParaRPr>
            </a:p>
          </p:txBody>
        </p:sp>
        <p:sp>
          <p:nvSpPr>
            <p:cNvPr id="236" name="TextBox 235">
              <a:extLst>
                <a:ext uri="{FF2B5EF4-FFF2-40B4-BE49-F238E27FC236}">
                  <a16:creationId xmlns:a16="http://schemas.microsoft.com/office/drawing/2014/main" id="{F8030170-F772-DC5C-9734-04E49E09B944}"/>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6"/>
                  </a:solidFill>
                  <a:cs typeface="Arial" pitchFamily="34" charset="0"/>
                </a:rPr>
                <a:t>5</a:t>
              </a:r>
              <a:endParaRPr lang="ko-KR" altLang="en-US" sz="6600" b="1" dirty="0">
                <a:solidFill>
                  <a:schemeClr val="accent6"/>
                </a:solidFill>
                <a:cs typeface="Arial" pitchFamily="34" charset="0"/>
              </a:endParaRPr>
            </a:p>
          </p:txBody>
        </p:sp>
      </p:grpSp>
      <p:sp>
        <p:nvSpPr>
          <p:cNvPr id="245" name="Freeform: Shape 244">
            <a:extLst>
              <a:ext uri="{FF2B5EF4-FFF2-40B4-BE49-F238E27FC236}">
                <a16:creationId xmlns:a16="http://schemas.microsoft.com/office/drawing/2014/main" id="{FFFF224F-1909-154A-E8DF-894E7464C17E}"/>
              </a:ext>
            </a:extLst>
          </p:cNvPr>
          <p:cNvSpPr/>
          <p:nvPr/>
        </p:nvSpPr>
        <p:spPr>
          <a:xfrm>
            <a:off x="1461422" y="3899150"/>
            <a:ext cx="1826139" cy="2201832"/>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1792521 h 4118440"/>
              <a:gd name="connsiteX4" fmla="*/ 2104523 w 2104523"/>
              <a:gd name="connsiteY4" fmla="*/ 2325919 h 4118440"/>
              <a:gd name="connsiteX5" fmla="*/ 2104523 w 2104523"/>
              <a:gd name="connsiteY5" fmla="*/ 3958181 h 4118440"/>
              <a:gd name="connsiteX6" fmla="*/ 1944264 w 2104523"/>
              <a:gd name="connsiteY6" fmla="*/ 4118440 h 4118440"/>
              <a:gd name="connsiteX7" fmla="*/ 160259 w 2104523"/>
              <a:gd name="connsiteY7" fmla="*/ 4118440 h 4118440"/>
              <a:gd name="connsiteX8" fmla="*/ 0 w 2104523"/>
              <a:gd name="connsiteY8" fmla="*/ 3958181 h 4118440"/>
              <a:gd name="connsiteX9" fmla="*/ 0 w 2104523"/>
              <a:gd name="connsiteY9" fmla="*/ 160259 h 4118440"/>
              <a:gd name="connsiteX10" fmla="*/ 160259 w 2104523"/>
              <a:gd name="connsiteY10"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2325919 h 4118440"/>
              <a:gd name="connsiteX4" fmla="*/ 2104523 w 2104523"/>
              <a:gd name="connsiteY4" fmla="*/ 3958181 h 4118440"/>
              <a:gd name="connsiteX5" fmla="*/ 1944264 w 2104523"/>
              <a:gd name="connsiteY5" fmla="*/ 4118440 h 4118440"/>
              <a:gd name="connsiteX6" fmla="*/ 160259 w 2104523"/>
              <a:gd name="connsiteY6" fmla="*/ 4118440 h 4118440"/>
              <a:gd name="connsiteX7" fmla="*/ 0 w 2104523"/>
              <a:gd name="connsiteY7" fmla="*/ 3958181 h 4118440"/>
              <a:gd name="connsiteX8" fmla="*/ 0 w 2104523"/>
              <a:gd name="connsiteY8" fmla="*/ 160259 h 4118440"/>
              <a:gd name="connsiteX9" fmla="*/ 160259 w 2104523"/>
              <a:gd name="connsiteY9"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3958181 h 4118440"/>
              <a:gd name="connsiteX4" fmla="*/ 1944264 w 2104523"/>
              <a:gd name="connsiteY4" fmla="*/ 4118440 h 4118440"/>
              <a:gd name="connsiteX5" fmla="*/ 160259 w 2104523"/>
              <a:gd name="connsiteY5" fmla="*/ 4118440 h 4118440"/>
              <a:gd name="connsiteX6" fmla="*/ 0 w 2104523"/>
              <a:gd name="connsiteY6" fmla="*/ 3958181 h 4118440"/>
              <a:gd name="connsiteX7" fmla="*/ 0 w 2104523"/>
              <a:gd name="connsiteY7" fmla="*/ 160259 h 4118440"/>
              <a:gd name="connsiteX8" fmla="*/ 160259 w 2104523"/>
              <a:gd name="connsiteY8"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523" h="4118440">
                <a:moveTo>
                  <a:pt x="160259" y="0"/>
                </a:moveTo>
                <a:lnTo>
                  <a:pt x="1944264" y="0"/>
                </a:lnTo>
                <a:cubicBezTo>
                  <a:pt x="2032773" y="0"/>
                  <a:pt x="2104523" y="71750"/>
                  <a:pt x="2104523" y="160259"/>
                </a:cubicBez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6" name="Group 245">
            <a:extLst>
              <a:ext uri="{FF2B5EF4-FFF2-40B4-BE49-F238E27FC236}">
                <a16:creationId xmlns:a16="http://schemas.microsoft.com/office/drawing/2014/main" id="{8EC17B75-1EB5-FAE4-E40E-32C73AA95828}"/>
              </a:ext>
            </a:extLst>
          </p:cNvPr>
          <p:cNvGrpSpPr/>
          <p:nvPr/>
        </p:nvGrpSpPr>
        <p:grpSpPr>
          <a:xfrm>
            <a:off x="1490009" y="3744572"/>
            <a:ext cx="1743764" cy="1330687"/>
            <a:chOff x="1065976" y="1634639"/>
            <a:chExt cx="1743764" cy="1107996"/>
          </a:xfrm>
        </p:grpSpPr>
        <p:sp>
          <p:nvSpPr>
            <p:cNvPr id="247" name="TextBox 246">
              <a:extLst>
                <a:ext uri="{FF2B5EF4-FFF2-40B4-BE49-F238E27FC236}">
                  <a16:creationId xmlns:a16="http://schemas.microsoft.com/office/drawing/2014/main" id="{7B226C8A-0BC5-972C-5E0B-591FEC0A2768}"/>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Step</a:t>
              </a:r>
              <a:endParaRPr lang="ko-KR" altLang="en-US" sz="2800" b="1" dirty="0">
                <a:solidFill>
                  <a:schemeClr val="accent4"/>
                </a:solidFill>
                <a:cs typeface="Arial" pitchFamily="34" charset="0"/>
              </a:endParaRPr>
            </a:p>
          </p:txBody>
        </p:sp>
        <p:sp>
          <p:nvSpPr>
            <p:cNvPr id="248" name="TextBox 247">
              <a:extLst>
                <a:ext uri="{FF2B5EF4-FFF2-40B4-BE49-F238E27FC236}">
                  <a16:creationId xmlns:a16="http://schemas.microsoft.com/office/drawing/2014/main" id="{96FAF99B-3458-87AD-CFEB-7889B3349C68}"/>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4"/>
                  </a:solidFill>
                  <a:cs typeface="Arial" pitchFamily="34" charset="0"/>
                </a:rPr>
                <a:t>8</a:t>
              </a:r>
              <a:endParaRPr lang="ko-KR" altLang="en-US" sz="6600" b="1" dirty="0">
                <a:solidFill>
                  <a:schemeClr val="accent4"/>
                </a:solidFill>
                <a:cs typeface="Arial" pitchFamily="34" charset="0"/>
              </a:endParaRPr>
            </a:p>
          </p:txBody>
        </p:sp>
      </p:grpSp>
      <p:sp>
        <p:nvSpPr>
          <p:cNvPr id="255" name="TextBox 254">
            <a:extLst>
              <a:ext uri="{FF2B5EF4-FFF2-40B4-BE49-F238E27FC236}">
                <a16:creationId xmlns:a16="http://schemas.microsoft.com/office/drawing/2014/main" id="{96F87CA4-DC78-1269-1EA8-61D76A51914E}"/>
              </a:ext>
            </a:extLst>
          </p:cNvPr>
          <p:cNvSpPr txBox="1"/>
          <p:nvPr/>
        </p:nvSpPr>
        <p:spPr>
          <a:xfrm>
            <a:off x="6541565" y="3744572"/>
            <a:ext cx="966072" cy="1107996"/>
          </a:xfrm>
          <a:prstGeom prst="rect">
            <a:avLst/>
          </a:prstGeom>
          <a:noFill/>
        </p:spPr>
        <p:txBody>
          <a:bodyPr wrap="square" rtlCol="0" anchor="ctr">
            <a:spAutoFit/>
          </a:bodyPr>
          <a:lstStyle/>
          <a:p>
            <a:pPr algn="ctr"/>
            <a:endParaRPr lang="ko-KR" altLang="en-US" sz="6600" b="1" dirty="0">
              <a:solidFill>
                <a:schemeClr val="accent1"/>
              </a:solidFill>
              <a:cs typeface="Arial" pitchFamily="34" charset="0"/>
            </a:endParaRPr>
          </a:p>
        </p:txBody>
      </p:sp>
      <p:grpSp>
        <p:nvGrpSpPr>
          <p:cNvPr id="14" name="Group 13">
            <a:extLst>
              <a:ext uri="{FF2B5EF4-FFF2-40B4-BE49-F238E27FC236}">
                <a16:creationId xmlns:a16="http://schemas.microsoft.com/office/drawing/2014/main" id="{7C642FFB-7598-D580-8616-BEC5B93B23C5}"/>
              </a:ext>
            </a:extLst>
          </p:cNvPr>
          <p:cNvGrpSpPr/>
          <p:nvPr/>
        </p:nvGrpSpPr>
        <p:grpSpPr>
          <a:xfrm>
            <a:off x="3001755" y="3867691"/>
            <a:ext cx="2354102" cy="2233291"/>
            <a:chOff x="7130647" y="4166470"/>
            <a:chExt cx="2442310" cy="2410235"/>
          </a:xfrm>
        </p:grpSpPr>
        <p:grpSp>
          <p:nvGrpSpPr>
            <p:cNvPr id="15" name="Group 14">
              <a:extLst>
                <a:ext uri="{FF2B5EF4-FFF2-40B4-BE49-F238E27FC236}">
                  <a16:creationId xmlns:a16="http://schemas.microsoft.com/office/drawing/2014/main" id="{3867B7DA-EF88-C8EB-26C1-ECAAF2DCA5B8}"/>
                </a:ext>
              </a:extLst>
            </p:cNvPr>
            <p:cNvGrpSpPr/>
            <p:nvPr/>
          </p:nvGrpSpPr>
          <p:grpSpPr>
            <a:xfrm rot="10800000">
              <a:off x="7130647" y="4166470"/>
              <a:ext cx="2442310" cy="2410235"/>
              <a:chOff x="1136282" y="1903180"/>
              <a:chExt cx="2664184" cy="4118440"/>
            </a:xfrm>
          </p:grpSpPr>
          <p:sp>
            <p:nvSpPr>
              <p:cNvPr id="19" name="Isosceles Triangle 18">
                <a:extLst>
                  <a:ext uri="{FF2B5EF4-FFF2-40B4-BE49-F238E27FC236}">
                    <a16:creationId xmlns:a16="http://schemas.microsoft.com/office/drawing/2014/main" id="{6C4CDD1F-604F-6EA5-A986-8DF62749BE50}"/>
                  </a:ext>
                </a:extLst>
              </p:cNvPr>
              <p:cNvSpPr/>
              <p:nvPr/>
            </p:nvSpPr>
            <p:spPr>
              <a:xfrm rot="5400000">
                <a:off x="3042279" y="3682570"/>
                <a:ext cx="956714" cy="559660"/>
              </a:xfrm>
              <a:prstGeom prst="triangl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F5D0634-6C9F-7525-3796-271FB14FAD54}"/>
                  </a:ext>
                </a:extLst>
              </p:cNvPr>
              <p:cNvSpPr/>
              <p:nvPr/>
            </p:nvSpPr>
            <p:spPr>
              <a:xfrm>
                <a:off x="1136282"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3C875F76-7EA8-3CF7-1AB8-0AEE498ECA89}"/>
                </a:ext>
              </a:extLst>
            </p:cNvPr>
            <p:cNvGrpSpPr/>
            <p:nvPr/>
          </p:nvGrpSpPr>
          <p:grpSpPr>
            <a:xfrm>
              <a:off x="7710176" y="4196527"/>
              <a:ext cx="1743764" cy="1058673"/>
              <a:chOff x="1065976" y="1718628"/>
              <a:chExt cx="1743764" cy="940016"/>
            </a:xfrm>
          </p:grpSpPr>
          <p:sp>
            <p:nvSpPr>
              <p:cNvPr id="17" name="TextBox 16">
                <a:extLst>
                  <a:ext uri="{FF2B5EF4-FFF2-40B4-BE49-F238E27FC236}">
                    <a16:creationId xmlns:a16="http://schemas.microsoft.com/office/drawing/2014/main" id="{95F9DCCD-9684-E7C9-28A9-B8D3B498BC08}"/>
                  </a:ext>
                </a:extLst>
              </p:cNvPr>
              <p:cNvSpPr txBox="1"/>
              <p:nvPr/>
            </p:nvSpPr>
            <p:spPr>
              <a:xfrm>
                <a:off x="1065976" y="2151420"/>
                <a:ext cx="966072" cy="443896"/>
              </a:xfrm>
              <a:prstGeom prst="rect">
                <a:avLst/>
              </a:prstGeom>
              <a:noFill/>
              <a:ln>
                <a:noFill/>
              </a:ln>
            </p:spPr>
            <p:txBody>
              <a:bodyPr wrap="square" rtlCol="0" anchor="ctr">
                <a:spAutoFit/>
              </a:bodyPr>
              <a:lstStyle/>
              <a:p>
                <a:pPr algn="ctr"/>
                <a:r>
                  <a:rPr lang="en-US" altLang="ko-KR" sz="2800" b="1" dirty="0">
                    <a:solidFill>
                      <a:srgbClr val="00B0F0"/>
                    </a:solidFill>
                    <a:cs typeface="Arial" pitchFamily="34" charset="0"/>
                  </a:rPr>
                  <a:t>Step</a:t>
                </a:r>
                <a:endParaRPr lang="ko-KR" altLang="en-US" sz="2800" b="1" dirty="0">
                  <a:solidFill>
                    <a:srgbClr val="00B0F0"/>
                  </a:solidFill>
                  <a:cs typeface="Arial" pitchFamily="34" charset="0"/>
                </a:endParaRPr>
              </a:p>
            </p:txBody>
          </p:sp>
          <p:sp>
            <p:nvSpPr>
              <p:cNvPr id="18" name="TextBox 17">
                <a:extLst>
                  <a:ext uri="{FF2B5EF4-FFF2-40B4-BE49-F238E27FC236}">
                    <a16:creationId xmlns:a16="http://schemas.microsoft.com/office/drawing/2014/main" id="{A63F251C-E2A6-AA73-3DD0-697B064E90CD}"/>
                  </a:ext>
                </a:extLst>
              </p:cNvPr>
              <p:cNvSpPr txBox="1"/>
              <p:nvPr/>
            </p:nvSpPr>
            <p:spPr>
              <a:xfrm>
                <a:off x="1843668" y="1718628"/>
                <a:ext cx="966072" cy="940016"/>
              </a:xfrm>
              <a:prstGeom prst="rect">
                <a:avLst/>
              </a:prstGeom>
              <a:noFill/>
              <a:ln>
                <a:noFill/>
              </a:ln>
            </p:spPr>
            <p:txBody>
              <a:bodyPr wrap="square" rtlCol="0" anchor="ctr">
                <a:spAutoFit/>
              </a:bodyPr>
              <a:lstStyle/>
              <a:p>
                <a:pPr algn="ctr"/>
                <a:r>
                  <a:rPr lang="en-US" altLang="ko-KR" sz="6600" b="1" dirty="0">
                    <a:solidFill>
                      <a:srgbClr val="00B0F0"/>
                    </a:solidFill>
                    <a:cs typeface="Arial" pitchFamily="34" charset="0"/>
                  </a:rPr>
                  <a:t>7</a:t>
                </a:r>
                <a:endParaRPr lang="ko-KR" altLang="en-US" sz="6600" b="1" dirty="0">
                  <a:solidFill>
                    <a:srgbClr val="00B0F0"/>
                  </a:solidFill>
                  <a:cs typeface="Arial" pitchFamily="34" charset="0"/>
                </a:endParaRPr>
              </a:p>
            </p:txBody>
          </p:sp>
        </p:grpSp>
      </p:grpSp>
      <p:grpSp>
        <p:nvGrpSpPr>
          <p:cNvPr id="2" name="Group 1">
            <a:extLst>
              <a:ext uri="{FF2B5EF4-FFF2-40B4-BE49-F238E27FC236}">
                <a16:creationId xmlns:a16="http://schemas.microsoft.com/office/drawing/2014/main" id="{CC66FD26-4C4C-7398-B1E0-6735DF36265C}"/>
              </a:ext>
            </a:extLst>
          </p:cNvPr>
          <p:cNvGrpSpPr/>
          <p:nvPr/>
        </p:nvGrpSpPr>
        <p:grpSpPr>
          <a:xfrm>
            <a:off x="5174810" y="3867489"/>
            <a:ext cx="2354101" cy="2201832"/>
            <a:chOff x="7130647" y="4166470"/>
            <a:chExt cx="2442309" cy="2410235"/>
          </a:xfrm>
        </p:grpSpPr>
        <p:grpSp>
          <p:nvGrpSpPr>
            <p:cNvPr id="3" name="Group 2">
              <a:extLst>
                <a:ext uri="{FF2B5EF4-FFF2-40B4-BE49-F238E27FC236}">
                  <a16:creationId xmlns:a16="http://schemas.microsoft.com/office/drawing/2014/main" id="{D1234E2F-6FF9-3C5A-F9AB-165BCC7399AF}"/>
                </a:ext>
              </a:extLst>
            </p:cNvPr>
            <p:cNvGrpSpPr/>
            <p:nvPr/>
          </p:nvGrpSpPr>
          <p:grpSpPr>
            <a:xfrm rot="10800000">
              <a:off x="7130647" y="4166470"/>
              <a:ext cx="2442309" cy="2410235"/>
              <a:chOff x="1136283" y="1903180"/>
              <a:chExt cx="2664183" cy="4118440"/>
            </a:xfrm>
          </p:grpSpPr>
          <p:sp>
            <p:nvSpPr>
              <p:cNvPr id="9" name="Isosceles Triangle 8">
                <a:extLst>
                  <a:ext uri="{FF2B5EF4-FFF2-40B4-BE49-F238E27FC236}">
                    <a16:creationId xmlns:a16="http://schemas.microsoft.com/office/drawing/2014/main" id="{7561FC2E-37AC-0D66-A24B-19CB14EE3B7B}"/>
                  </a:ext>
                </a:extLst>
              </p:cNvPr>
              <p:cNvSpPr/>
              <p:nvPr/>
            </p:nvSpPr>
            <p:spPr>
              <a:xfrm rot="5400000">
                <a:off x="3042279" y="3682570"/>
                <a:ext cx="956714" cy="55966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2ADE92F-76A3-D606-BE91-8961C9A6CBB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5" name="Group 4">
              <a:extLst>
                <a:ext uri="{FF2B5EF4-FFF2-40B4-BE49-F238E27FC236}">
                  <a16:creationId xmlns:a16="http://schemas.microsoft.com/office/drawing/2014/main" id="{7CD39F5B-FB3A-C49D-5F4E-1D740F8799FC}"/>
                </a:ext>
              </a:extLst>
            </p:cNvPr>
            <p:cNvGrpSpPr/>
            <p:nvPr/>
          </p:nvGrpSpPr>
          <p:grpSpPr>
            <a:xfrm>
              <a:off x="7710176" y="4195339"/>
              <a:ext cx="1743764" cy="1061048"/>
              <a:chOff x="1065976" y="1717573"/>
              <a:chExt cx="1743764" cy="942125"/>
            </a:xfrm>
          </p:grpSpPr>
          <p:sp>
            <p:nvSpPr>
              <p:cNvPr id="7" name="TextBox 6">
                <a:extLst>
                  <a:ext uri="{FF2B5EF4-FFF2-40B4-BE49-F238E27FC236}">
                    <a16:creationId xmlns:a16="http://schemas.microsoft.com/office/drawing/2014/main" id="{74F7213D-AA93-CD5E-D297-4847AE14606A}"/>
                  </a:ext>
                </a:extLst>
              </p:cNvPr>
              <p:cNvSpPr txBox="1"/>
              <p:nvPr/>
            </p:nvSpPr>
            <p:spPr>
              <a:xfrm>
                <a:off x="1065976" y="2150921"/>
                <a:ext cx="966072" cy="444892"/>
              </a:xfrm>
              <a:prstGeom prst="rect">
                <a:avLst/>
              </a:prstGeom>
              <a:noFill/>
              <a:ln>
                <a:noFill/>
              </a:ln>
            </p:spPr>
            <p:txBody>
              <a:bodyPr wrap="square" rtlCol="0" anchor="ctr">
                <a:spAutoFit/>
              </a:bodyPr>
              <a:lstStyle/>
              <a:p>
                <a:pPr algn="ctr"/>
                <a:r>
                  <a:rPr lang="en-US" altLang="ko-KR" sz="2800" b="1" dirty="0">
                    <a:solidFill>
                      <a:srgbClr val="FF0000"/>
                    </a:solidFill>
                    <a:cs typeface="Arial" pitchFamily="34" charset="0"/>
                  </a:rPr>
                  <a:t>Step</a:t>
                </a:r>
                <a:endParaRPr lang="ko-KR" altLang="en-US" sz="2800" b="1" dirty="0">
                  <a:solidFill>
                    <a:srgbClr val="FF0000"/>
                  </a:solidFill>
                  <a:cs typeface="Arial" pitchFamily="34" charset="0"/>
                </a:endParaRPr>
              </a:p>
            </p:txBody>
          </p:sp>
          <p:sp>
            <p:nvSpPr>
              <p:cNvPr id="8" name="TextBox 7">
                <a:extLst>
                  <a:ext uri="{FF2B5EF4-FFF2-40B4-BE49-F238E27FC236}">
                    <a16:creationId xmlns:a16="http://schemas.microsoft.com/office/drawing/2014/main" id="{D28AAE6D-D17A-AE26-D9D8-48A0C7C4D06F}"/>
                  </a:ext>
                </a:extLst>
              </p:cNvPr>
              <p:cNvSpPr txBox="1"/>
              <p:nvPr/>
            </p:nvSpPr>
            <p:spPr>
              <a:xfrm>
                <a:off x="1843668" y="1717573"/>
                <a:ext cx="966072" cy="942125"/>
              </a:xfrm>
              <a:prstGeom prst="rect">
                <a:avLst/>
              </a:prstGeom>
              <a:noFill/>
              <a:ln>
                <a:noFill/>
              </a:ln>
            </p:spPr>
            <p:txBody>
              <a:bodyPr wrap="square" rtlCol="0" anchor="ctr">
                <a:spAutoFit/>
              </a:bodyPr>
              <a:lstStyle/>
              <a:p>
                <a:pPr algn="ctr"/>
                <a:r>
                  <a:rPr lang="en-US" altLang="ko-KR" sz="6600" b="1" dirty="0">
                    <a:solidFill>
                      <a:srgbClr val="FF0000"/>
                    </a:solidFill>
                    <a:cs typeface="Arial" pitchFamily="34" charset="0"/>
                  </a:rPr>
                  <a:t>6</a:t>
                </a:r>
                <a:endParaRPr lang="ko-KR" altLang="en-US" sz="6600" b="1" dirty="0">
                  <a:solidFill>
                    <a:srgbClr val="FF0000"/>
                  </a:solidFill>
                  <a:cs typeface="Arial" pitchFamily="34" charset="0"/>
                </a:endParaRPr>
              </a:p>
            </p:txBody>
          </p:sp>
        </p:grpSp>
      </p:grpSp>
      <p:grpSp>
        <p:nvGrpSpPr>
          <p:cNvPr id="278" name="Group 277">
            <a:extLst>
              <a:ext uri="{FF2B5EF4-FFF2-40B4-BE49-F238E27FC236}">
                <a16:creationId xmlns:a16="http://schemas.microsoft.com/office/drawing/2014/main" id="{22242A7D-947E-5280-380A-1838BFDFC4D2}"/>
              </a:ext>
            </a:extLst>
          </p:cNvPr>
          <p:cNvGrpSpPr/>
          <p:nvPr/>
        </p:nvGrpSpPr>
        <p:grpSpPr>
          <a:xfrm>
            <a:off x="7249403" y="3867689"/>
            <a:ext cx="2354101" cy="2201634"/>
            <a:chOff x="7130647" y="4166469"/>
            <a:chExt cx="2442309" cy="2410235"/>
          </a:xfrm>
        </p:grpSpPr>
        <p:grpSp>
          <p:nvGrpSpPr>
            <p:cNvPr id="279" name="Group 278">
              <a:extLst>
                <a:ext uri="{FF2B5EF4-FFF2-40B4-BE49-F238E27FC236}">
                  <a16:creationId xmlns:a16="http://schemas.microsoft.com/office/drawing/2014/main" id="{DC403702-F214-F0F7-585B-5BA10EE6B8D2}"/>
                </a:ext>
              </a:extLst>
            </p:cNvPr>
            <p:cNvGrpSpPr/>
            <p:nvPr/>
          </p:nvGrpSpPr>
          <p:grpSpPr>
            <a:xfrm rot="10800000">
              <a:off x="7130647" y="4166469"/>
              <a:ext cx="2442309" cy="2410235"/>
              <a:chOff x="1136283" y="1903183"/>
              <a:chExt cx="2664183" cy="4118439"/>
            </a:xfrm>
          </p:grpSpPr>
          <p:sp>
            <p:nvSpPr>
              <p:cNvPr id="283" name="Isosceles Triangle 282">
                <a:extLst>
                  <a:ext uri="{FF2B5EF4-FFF2-40B4-BE49-F238E27FC236}">
                    <a16:creationId xmlns:a16="http://schemas.microsoft.com/office/drawing/2014/main" id="{70835D4E-E5DE-BB0A-DF0D-2357376DEDA0}"/>
                  </a:ext>
                </a:extLst>
              </p:cNvPr>
              <p:cNvSpPr/>
              <p:nvPr/>
            </p:nvSpPr>
            <p:spPr>
              <a:xfrm rot="5400000">
                <a:off x="3042279" y="3682570"/>
                <a:ext cx="956714" cy="559660"/>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Shape 283">
                <a:extLst>
                  <a:ext uri="{FF2B5EF4-FFF2-40B4-BE49-F238E27FC236}">
                    <a16:creationId xmlns:a16="http://schemas.microsoft.com/office/drawing/2014/main" id="{7E565FAA-4092-AA3D-F1A7-DF80A84D494F}"/>
                  </a:ext>
                </a:extLst>
              </p:cNvPr>
              <p:cNvSpPr/>
              <p:nvPr/>
            </p:nvSpPr>
            <p:spPr>
              <a:xfrm>
                <a:off x="1136283" y="1903183"/>
                <a:ext cx="2416551" cy="4118439"/>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en-US" dirty="0">
                  <a:solidFill>
                    <a:schemeClr val="tx1"/>
                  </a:solidFill>
                </a:endParaRPr>
              </a:p>
            </p:txBody>
          </p:sp>
        </p:grpSp>
        <p:grpSp>
          <p:nvGrpSpPr>
            <p:cNvPr id="280" name="Group 279">
              <a:extLst>
                <a:ext uri="{FF2B5EF4-FFF2-40B4-BE49-F238E27FC236}">
                  <a16:creationId xmlns:a16="http://schemas.microsoft.com/office/drawing/2014/main" id="{8FE10561-2A51-6D24-3D0C-C45588B95A47}"/>
                </a:ext>
              </a:extLst>
            </p:cNvPr>
            <p:cNvGrpSpPr/>
            <p:nvPr/>
          </p:nvGrpSpPr>
          <p:grpSpPr>
            <a:xfrm>
              <a:off x="7710176" y="4196530"/>
              <a:ext cx="1743764" cy="1058672"/>
              <a:chOff x="1065976" y="1718630"/>
              <a:chExt cx="1743764" cy="940015"/>
            </a:xfrm>
          </p:grpSpPr>
          <p:sp>
            <p:nvSpPr>
              <p:cNvPr id="281" name="TextBox 280">
                <a:extLst>
                  <a:ext uri="{FF2B5EF4-FFF2-40B4-BE49-F238E27FC236}">
                    <a16:creationId xmlns:a16="http://schemas.microsoft.com/office/drawing/2014/main" id="{BBF8B8F7-E85D-CF1F-4F4F-1C99258E61DB}"/>
                  </a:ext>
                </a:extLst>
              </p:cNvPr>
              <p:cNvSpPr txBox="1"/>
              <p:nvPr/>
            </p:nvSpPr>
            <p:spPr>
              <a:xfrm>
                <a:off x="1065976" y="2151419"/>
                <a:ext cx="966072" cy="443896"/>
              </a:xfrm>
              <a:prstGeom prst="rect">
                <a:avLst/>
              </a:prstGeom>
              <a:noFill/>
              <a:ln>
                <a:noFill/>
              </a:ln>
            </p:spPr>
            <p:txBody>
              <a:bodyPr wrap="square" rtlCol="0" anchor="ctr">
                <a:spAutoFit/>
              </a:bodyPr>
              <a:lstStyle/>
              <a:p>
                <a:pPr algn="ctr"/>
                <a:r>
                  <a:rPr lang="en-US" altLang="ko-KR" sz="2800" b="1" dirty="0">
                    <a:solidFill>
                      <a:schemeClr val="accent1">
                        <a:lumMod val="60000"/>
                        <a:lumOff val="40000"/>
                      </a:schemeClr>
                    </a:solidFill>
                    <a:cs typeface="Arial" pitchFamily="34" charset="0"/>
                  </a:rPr>
                  <a:t>Step</a:t>
                </a:r>
                <a:endParaRPr lang="ko-KR" altLang="en-US" sz="2800" b="1" dirty="0">
                  <a:solidFill>
                    <a:schemeClr val="accent1">
                      <a:lumMod val="60000"/>
                      <a:lumOff val="40000"/>
                    </a:schemeClr>
                  </a:solidFill>
                  <a:cs typeface="Arial" pitchFamily="34" charset="0"/>
                </a:endParaRPr>
              </a:p>
            </p:txBody>
          </p:sp>
          <p:sp>
            <p:nvSpPr>
              <p:cNvPr id="282" name="TextBox 281">
                <a:extLst>
                  <a:ext uri="{FF2B5EF4-FFF2-40B4-BE49-F238E27FC236}">
                    <a16:creationId xmlns:a16="http://schemas.microsoft.com/office/drawing/2014/main" id="{A1FDB35D-E730-BE41-B302-394C8C69DF01}"/>
                  </a:ext>
                </a:extLst>
              </p:cNvPr>
              <p:cNvSpPr txBox="1"/>
              <p:nvPr/>
            </p:nvSpPr>
            <p:spPr>
              <a:xfrm>
                <a:off x="1843668" y="1718630"/>
                <a:ext cx="966072" cy="940015"/>
              </a:xfrm>
              <a:prstGeom prst="rect">
                <a:avLst/>
              </a:prstGeom>
              <a:noFill/>
              <a:ln>
                <a:noFill/>
              </a:ln>
            </p:spPr>
            <p:txBody>
              <a:bodyPr wrap="square" rtlCol="0" anchor="ctr">
                <a:spAutoFit/>
              </a:bodyPr>
              <a:lstStyle/>
              <a:p>
                <a:pPr algn="ctr"/>
                <a:r>
                  <a:rPr lang="en-US" altLang="ko-KR" sz="6600" b="1" dirty="0">
                    <a:solidFill>
                      <a:schemeClr val="accent1">
                        <a:lumMod val="60000"/>
                        <a:lumOff val="40000"/>
                      </a:schemeClr>
                    </a:solidFill>
                    <a:cs typeface="Arial" pitchFamily="34" charset="0"/>
                  </a:rPr>
                  <a:t>5</a:t>
                </a:r>
                <a:endParaRPr lang="ko-KR" altLang="en-US" sz="6600" b="1" dirty="0">
                  <a:solidFill>
                    <a:schemeClr val="accent1">
                      <a:lumMod val="60000"/>
                      <a:lumOff val="40000"/>
                    </a:schemeClr>
                  </a:solidFill>
                  <a:cs typeface="Arial" pitchFamily="34" charset="0"/>
                </a:endParaRPr>
              </a:p>
            </p:txBody>
          </p:sp>
        </p:grpSp>
      </p:grpSp>
      <p:grpSp>
        <p:nvGrpSpPr>
          <p:cNvPr id="24" name="Group 23">
            <a:extLst>
              <a:ext uri="{FF2B5EF4-FFF2-40B4-BE49-F238E27FC236}">
                <a16:creationId xmlns:a16="http://schemas.microsoft.com/office/drawing/2014/main" id="{B95DD279-D5E1-1287-A354-D9D9E8E1C3DD}"/>
              </a:ext>
            </a:extLst>
          </p:cNvPr>
          <p:cNvGrpSpPr/>
          <p:nvPr/>
        </p:nvGrpSpPr>
        <p:grpSpPr>
          <a:xfrm>
            <a:off x="7720322" y="1390006"/>
            <a:ext cx="1928608" cy="2841019"/>
            <a:chOff x="7720322" y="1440805"/>
            <a:chExt cx="1928608" cy="3195625"/>
          </a:xfrm>
        </p:grpSpPr>
        <p:grpSp>
          <p:nvGrpSpPr>
            <p:cNvPr id="231" name="Group 230">
              <a:extLst>
                <a:ext uri="{FF2B5EF4-FFF2-40B4-BE49-F238E27FC236}">
                  <a16:creationId xmlns:a16="http://schemas.microsoft.com/office/drawing/2014/main" id="{BDE0C715-9770-7444-FA00-8D6E5B48B78D}"/>
                </a:ext>
              </a:extLst>
            </p:cNvPr>
            <p:cNvGrpSpPr/>
            <p:nvPr/>
          </p:nvGrpSpPr>
          <p:grpSpPr>
            <a:xfrm rot="5400000">
              <a:off x="7127794" y="2137129"/>
              <a:ext cx="3091829" cy="1906774"/>
              <a:chOff x="1136283" y="1903180"/>
              <a:chExt cx="2664183" cy="4118440"/>
            </a:xfrm>
          </p:grpSpPr>
          <p:sp>
            <p:nvSpPr>
              <p:cNvPr id="232" name="Isosceles Triangle 231">
                <a:extLst>
                  <a:ext uri="{FF2B5EF4-FFF2-40B4-BE49-F238E27FC236}">
                    <a16:creationId xmlns:a16="http://schemas.microsoft.com/office/drawing/2014/main" id="{56C74B3D-3B52-FE54-C42C-1E1851E33F76}"/>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Shape 232">
                <a:extLst>
                  <a:ext uri="{FF2B5EF4-FFF2-40B4-BE49-F238E27FC236}">
                    <a16:creationId xmlns:a16="http://schemas.microsoft.com/office/drawing/2014/main" id="{05296ABE-6758-6B35-3441-A3F8B08ED205}"/>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dirty="0">
                  <a:solidFill>
                    <a:schemeClr val="tx1"/>
                  </a:solidFill>
                </a:endParaRPr>
              </a:p>
            </p:txBody>
          </p:sp>
        </p:grpSp>
        <p:grpSp>
          <p:nvGrpSpPr>
            <p:cNvPr id="11" name="Group 10">
              <a:extLst>
                <a:ext uri="{FF2B5EF4-FFF2-40B4-BE49-F238E27FC236}">
                  <a16:creationId xmlns:a16="http://schemas.microsoft.com/office/drawing/2014/main" id="{380E3707-167A-D8A6-E64C-BC15B942B024}"/>
                </a:ext>
              </a:extLst>
            </p:cNvPr>
            <p:cNvGrpSpPr/>
            <p:nvPr/>
          </p:nvGrpSpPr>
          <p:grpSpPr>
            <a:xfrm>
              <a:off x="7905166" y="1440805"/>
              <a:ext cx="1743764" cy="1107996"/>
              <a:chOff x="1065976" y="1634639"/>
              <a:chExt cx="1743764" cy="1107996"/>
            </a:xfrm>
          </p:grpSpPr>
          <p:sp>
            <p:nvSpPr>
              <p:cNvPr id="12" name="TextBox 11">
                <a:extLst>
                  <a:ext uri="{FF2B5EF4-FFF2-40B4-BE49-F238E27FC236}">
                    <a16:creationId xmlns:a16="http://schemas.microsoft.com/office/drawing/2014/main" id="{7CAE6DB5-89CA-86F0-797D-233362331EFA}"/>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Step</a:t>
                </a:r>
                <a:endParaRPr lang="ko-KR" altLang="en-US" sz="2800" b="1" dirty="0">
                  <a:solidFill>
                    <a:schemeClr val="accent6"/>
                  </a:solidFill>
                  <a:cs typeface="Arial" pitchFamily="34" charset="0"/>
                </a:endParaRPr>
              </a:p>
            </p:txBody>
          </p:sp>
          <p:sp>
            <p:nvSpPr>
              <p:cNvPr id="13" name="TextBox 12">
                <a:extLst>
                  <a:ext uri="{FF2B5EF4-FFF2-40B4-BE49-F238E27FC236}">
                    <a16:creationId xmlns:a16="http://schemas.microsoft.com/office/drawing/2014/main" id="{0006D377-F61F-00EB-4602-CA9D063EBC50}"/>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6"/>
                    </a:solidFill>
                    <a:cs typeface="Arial" pitchFamily="34" charset="0"/>
                  </a:rPr>
                  <a:t>4</a:t>
                </a:r>
                <a:endParaRPr lang="ko-KR" altLang="en-US" sz="6600" b="1" dirty="0">
                  <a:solidFill>
                    <a:schemeClr val="accent6"/>
                  </a:solidFill>
                  <a:cs typeface="Arial" pitchFamily="34" charset="0"/>
                </a:endParaRPr>
              </a:p>
            </p:txBody>
          </p:sp>
        </p:grpSp>
      </p:grpSp>
      <p:grpSp>
        <p:nvGrpSpPr>
          <p:cNvPr id="21" name="Group 20">
            <a:extLst>
              <a:ext uri="{FF2B5EF4-FFF2-40B4-BE49-F238E27FC236}">
                <a16:creationId xmlns:a16="http://schemas.microsoft.com/office/drawing/2014/main" id="{7948C404-1237-C1D2-8F6F-160C2D695615}"/>
              </a:ext>
            </a:extLst>
          </p:cNvPr>
          <p:cNvGrpSpPr/>
          <p:nvPr/>
        </p:nvGrpSpPr>
        <p:grpSpPr>
          <a:xfrm>
            <a:off x="5651369" y="1389450"/>
            <a:ext cx="2311767" cy="2286495"/>
            <a:chOff x="5651369" y="1419930"/>
            <a:chExt cx="2311767" cy="2606237"/>
          </a:xfrm>
        </p:grpSpPr>
        <p:grpSp>
          <p:nvGrpSpPr>
            <p:cNvPr id="238" name="Group 237">
              <a:extLst>
                <a:ext uri="{FF2B5EF4-FFF2-40B4-BE49-F238E27FC236}">
                  <a16:creationId xmlns:a16="http://schemas.microsoft.com/office/drawing/2014/main" id="{60361D8B-D7AC-7B97-CA42-9F58F1F3B18C}"/>
                </a:ext>
              </a:extLst>
            </p:cNvPr>
            <p:cNvGrpSpPr/>
            <p:nvPr/>
          </p:nvGrpSpPr>
          <p:grpSpPr>
            <a:xfrm>
              <a:off x="5651369" y="1532218"/>
              <a:ext cx="2311767" cy="2493949"/>
              <a:chOff x="1136283" y="1903180"/>
              <a:chExt cx="2664183" cy="4118440"/>
            </a:xfrm>
          </p:grpSpPr>
          <p:sp>
            <p:nvSpPr>
              <p:cNvPr id="239" name="Isosceles Triangle 238">
                <a:extLst>
                  <a:ext uri="{FF2B5EF4-FFF2-40B4-BE49-F238E27FC236}">
                    <a16:creationId xmlns:a16="http://schemas.microsoft.com/office/drawing/2014/main" id="{DC32E838-AEB1-C683-DF17-736DF90D1ECB}"/>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Shape 239">
                <a:extLst>
                  <a:ext uri="{FF2B5EF4-FFF2-40B4-BE49-F238E27FC236}">
                    <a16:creationId xmlns:a16="http://schemas.microsoft.com/office/drawing/2014/main" id="{D66293E5-C9F3-91ED-3E8F-70A71BDDB4C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Requesting needed information about the launches from SpaceX API </a:t>
                </a:r>
              </a:p>
              <a:p>
                <a:r>
                  <a:rPr lang="en-US" sz="1200" dirty="0">
                    <a:solidFill>
                      <a:schemeClr val="tx1"/>
                    </a:solidFill>
                  </a:rPr>
                  <a:t>by applying custom </a:t>
                </a:r>
              </a:p>
              <a:p>
                <a:r>
                  <a:rPr lang="en-US" sz="1200" dirty="0">
                    <a:solidFill>
                      <a:schemeClr val="tx1"/>
                    </a:solidFill>
                  </a:rPr>
                  <a:t>functions.</a:t>
                </a:r>
              </a:p>
            </p:txBody>
          </p:sp>
        </p:grpSp>
        <p:grpSp>
          <p:nvGrpSpPr>
            <p:cNvPr id="241" name="Group 240">
              <a:extLst>
                <a:ext uri="{FF2B5EF4-FFF2-40B4-BE49-F238E27FC236}">
                  <a16:creationId xmlns:a16="http://schemas.microsoft.com/office/drawing/2014/main" id="{DBFAD58F-9123-95A0-C24A-0E3F66C1A8EB}"/>
                </a:ext>
              </a:extLst>
            </p:cNvPr>
            <p:cNvGrpSpPr/>
            <p:nvPr/>
          </p:nvGrpSpPr>
          <p:grpSpPr>
            <a:xfrm>
              <a:off x="5732357" y="1419930"/>
              <a:ext cx="1743764" cy="1107996"/>
              <a:chOff x="1065976" y="1634639"/>
              <a:chExt cx="1743764" cy="1107996"/>
            </a:xfrm>
          </p:grpSpPr>
          <p:sp>
            <p:nvSpPr>
              <p:cNvPr id="242" name="TextBox 241">
                <a:extLst>
                  <a:ext uri="{FF2B5EF4-FFF2-40B4-BE49-F238E27FC236}">
                    <a16:creationId xmlns:a16="http://schemas.microsoft.com/office/drawing/2014/main" id="{190EE44A-EBB5-F466-8ADA-3BF877630354}"/>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Step</a:t>
                </a:r>
                <a:endParaRPr lang="ko-KR" altLang="en-US" sz="2800" b="1" dirty="0">
                  <a:solidFill>
                    <a:schemeClr val="accent2"/>
                  </a:solidFill>
                  <a:cs typeface="Arial" pitchFamily="34" charset="0"/>
                </a:endParaRPr>
              </a:p>
            </p:txBody>
          </p:sp>
          <p:sp>
            <p:nvSpPr>
              <p:cNvPr id="243" name="TextBox 242">
                <a:extLst>
                  <a:ext uri="{FF2B5EF4-FFF2-40B4-BE49-F238E27FC236}">
                    <a16:creationId xmlns:a16="http://schemas.microsoft.com/office/drawing/2014/main" id="{06F15B4C-5457-7AC0-4D63-9D854DF656F3}"/>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2"/>
                    </a:solidFill>
                    <a:cs typeface="Arial" pitchFamily="34" charset="0"/>
                  </a:rPr>
                  <a:t>3</a:t>
                </a:r>
                <a:endParaRPr lang="ko-KR" altLang="en-US" sz="6600" b="1" dirty="0">
                  <a:solidFill>
                    <a:schemeClr val="accent2"/>
                  </a:solidFill>
                  <a:cs typeface="Arial" pitchFamily="34" charset="0"/>
                </a:endParaRPr>
              </a:p>
            </p:txBody>
          </p:sp>
        </p:grpSp>
      </p:grpSp>
      <p:grpSp>
        <p:nvGrpSpPr>
          <p:cNvPr id="22" name="Group 21">
            <a:extLst>
              <a:ext uri="{FF2B5EF4-FFF2-40B4-BE49-F238E27FC236}">
                <a16:creationId xmlns:a16="http://schemas.microsoft.com/office/drawing/2014/main" id="{5DAB504C-2499-21E8-6873-340282410B4C}"/>
              </a:ext>
            </a:extLst>
          </p:cNvPr>
          <p:cNvGrpSpPr/>
          <p:nvPr/>
        </p:nvGrpSpPr>
        <p:grpSpPr>
          <a:xfrm>
            <a:off x="3514851" y="1419931"/>
            <a:ext cx="2311767" cy="2256014"/>
            <a:chOff x="3514851" y="1419930"/>
            <a:chExt cx="2311767" cy="2606237"/>
          </a:xfrm>
        </p:grpSpPr>
        <p:grpSp>
          <p:nvGrpSpPr>
            <p:cNvPr id="210" name="Group 209">
              <a:extLst>
                <a:ext uri="{FF2B5EF4-FFF2-40B4-BE49-F238E27FC236}">
                  <a16:creationId xmlns:a16="http://schemas.microsoft.com/office/drawing/2014/main" id="{E8EDD4B9-FE3B-BB4A-D4B0-FCD428128401}"/>
                </a:ext>
              </a:extLst>
            </p:cNvPr>
            <p:cNvGrpSpPr/>
            <p:nvPr/>
          </p:nvGrpSpPr>
          <p:grpSpPr>
            <a:xfrm>
              <a:off x="3514851" y="1503642"/>
              <a:ext cx="2311767" cy="2522525"/>
              <a:chOff x="1136283" y="1903180"/>
              <a:chExt cx="2664183" cy="4118440"/>
            </a:xfrm>
          </p:grpSpPr>
          <p:sp>
            <p:nvSpPr>
              <p:cNvPr id="211" name="Isosceles Triangle 210">
                <a:extLst>
                  <a:ext uri="{FF2B5EF4-FFF2-40B4-BE49-F238E27FC236}">
                    <a16:creationId xmlns:a16="http://schemas.microsoft.com/office/drawing/2014/main" id="{53AA5981-EED7-5D35-01A4-CE34ECE4F2A4}"/>
                  </a:ext>
                </a:extLst>
              </p:cNvPr>
              <p:cNvSpPr/>
              <p:nvPr/>
            </p:nvSpPr>
            <p:spPr>
              <a:xfrm rot="5400000">
                <a:off x="3042279" y="3682570"/>
                <a:ext cx="956714" cy="5596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Shape 211">
                <a:extLst>
                  <a:ext uri="{FF2B5EF4-FFF2-40B4-BE49-F238E27FC236}">
                    <a16:creationId xmlns:a16="http://schemas.microsoft.com/office/drawing/2014/main" id="{262ADE7B-5F99-6C40-2410-1323F8D3D4E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Decoding the response content using </a:t>
                </a:r>
                <a:r>
                  <a:rPr lang="en-US" sz="1200" b="1" dirty="0">
                    <a:solidFill>
                      <a:schemeClr val="tx1"/>
                    </a:solidFill>
                  </a:rPr>
                  <a:t>.</a:t>
                </a:r>
                <a:r>
                  <a:rPr lang="en-US" sz="1200" b="1" dirty="0" err="1">
                    <a:solidFill>
                      <a:schemeClr val="tx1"/>
                    </a:solidFill>
                  </a:rPr>
                  <a:t>json</a:t>
                </a:r>
                <a:r>
                  <a:rPr lang="en-US" sz="1200" b="1" dirty="0">
                    <a:solidFill>
                      <a:schemeClr val="tx1"/>
                    </a:solidFill>
                  </a:rPr>
                  <a:t>() </a:t>
                </a:r>
                <a:r>
                  <a:rPr lang="en-US" sz="1200" dirty="0">
                    <a:solidFill>
                      <a:schemeClr val="tx1"/>
                    </a:solidFill>
                  </a:rPr>
                  <a:t>and turning it into a </a:t>
                </a:r>
                <a:r>
                  <a:rPr lang="en-US" sz="1200" dirty="0" err="1">
                    <a:solidFill>
                      <a:schemeClr val="tx1"/>
                    </a:solidFill>
                  </a:rPr>
                  <a:t>dataframe</a:t>
                </a:r>
                <a:r>
                  <a:rPr lang="en-US" sz="1200" dirty="0">
                    <a:solidFill>
                      <a:schemeClr val="tx1"/>
                    </a:solidFill>
                  </a:rPr>
                  <a:t> using </a:t>
                </a:r>
                <a:r>
                  <a:rPr lang="en-US" sz="1200" b="1" dirty="0">
                    <a:solidFill>
                      <a:schemeClr val="tx1"/>
                    </a:solidFill>
                  </a:rPr>
                  <a:t>.</a:t>
                </a:r>
                <a:r>
                  <a:rPr lang="en-US" sz="1200" b="1" dirty="0" err="1">
                    <a:solidFill>
                      <a:schemeClr val="tx1"/>
                    </a:solidFill>
                  </a:rPr>
                  <a:t>json_normalize</a:t>
                </a:r>
                <a:r>
                  <a:rPr lang="en-US" sz="1200" b="1" dirty="0">
                    <a:solidFill>
                      <a:schemeClr val="tx1"/>
                    </a:solidFill>
                  </a:rPr>
                  <a:t>()</a:t>
                </a:r>
                <a:r>
                  <a:rPr lang="en-US" sz="1200" dirty="0">
                    <a:solidFill>
                      <a:schemeClr val="tx1"/>
                    </a:solidFill>
                  </a:rPr>
                  <a:t>.</a:t>
                </a:r>
              </a:p>
            </p:txBody>
          </p:sp>
        </p:grpSp>
        <p:grpSp>
          <p:nvGrpSpPr>
            <p:cNvPr id="219" name="Group 218">
              <a:extLst>
                <a:ext uri="{FF2B5EF4-FFF2-40B4-BE49-F238E27FC236}">
                  <a16:creationId xmlns:a16="http://schemas.microsoft.com/office/drawing/2014/main" id="{D7CD5760-CF55-5F5C-559B-3D7DD0D182DD}"/>
                </a:ext>
              </a:extLst>
            </p:cNvPr>
            <p:cNvGrpSpPr/>
            <p:nvPr/>
          </p:nvGrpSpPr>
          <p:grpSpPr>
            <a:xfrm>
              <a:off x="3633386" y="1419930"/>
              <a:ext cx="1743764" cy="1107996"/>
              <a:chOff x="1065976" y="1634639"/>
              <a:chExt cx="1743764" cy="1107996"/>
            </a:xfrm>
          </p:grpSpPr>
          <p:sp>
            <p:nvSpPr>
              <p:cNvPr id="220" name="TextBox 219">
                <a:extLst>
                  <a:ext uri="{FF2B5EF4-FFF2-40B4-BE49-F238E27FC236}">
                    <a16:creationId xmlns:a16="http://schemas.microsoft.com/office/drawing/2014/main" id="{4118ABD6-4B30-722E-B257-F21CA8BDCFCE}"/>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Step</a:t>
                </a:r>
                <a:endParaRPr lang="ko-KR" altLang="en-US" sz="2800" b="1" dirty="0">
                  <a:solidFill>
                    <a:schemeClr val="accent1"/>
                  </a:solidFill>
                  <a:cs typeface="Arial" pitchFamily="34" charset="0"/>
                </a:endParaRPr>
              </a:p>
            </p:txBody>
          </p:sp>
          <p:sp>
            <p:nvSpPr>
              <p:cNvPr id="221" name="TextBox 220">
                <a:extLst>
                  <a:ext uri="{FF2B5EF4-FFF2-40B4-BE49-F238E27FC236}">
                    <a16:creationId xmlns:a16="http://schemas.microsoft.com/office/drawing/2014/main" id="{39006686-E7F9-84C7-6F7F-49D41391CCE3}"/>
                  </a:ext>
                </a:extLst>
              </p:cNvPr>
              <p:cNvSpPr txBox="1"/>
              <p:nvPr/>
            </p:nvSpPr>
            <p:spPr>
              <a:xfrm>
                <a:off x="1843668" y="1634639"/>
                <a:ext cx="966072" cy="1107996"/>
              </a:xfrm>
              <a:prstGeom prst="rect">
                <a:avLst/>
              </a:prstGeom>
              <a:noFill/>
            </p:spPr>
            <p:txBody>
              <a:bodyPr wrap="square" rtlCol="0" anchor="ctr">
                <a:spAutoFit/>
              </a:bodyPr>
              <a:lstStyle/>
              <a:p>
                <a:pPr algn="ctr"/>
                <a:r>
                  <a:rPr lang="en-US" altLang="ko-KR" sz="6600" b="1" dirty="0">
                    <a:solidFill>
                      <a:schemeClr val="accent1"/>
                    </a:solidFill>
                    <a:cs typeface="Arial" pitchFamily="34" charset="0"/>
                  </a:rPr>
                  <a:t>2</a:t>
                </a:r>
                <a:endParaRPr lang="ko-KR" altLang="en-US" sz="6600" b="1" dirty="0">
                  <a:solidFill>
                    <a:schemeClr val="accent1"/>
                  </a:solidFill>
                  <a:cs typeface="Arial" pitchFamily="34" charset="0"/>
                </a:endParaRPr>
              </a:p>
            </p:txBody>
          </p:sp>
        </p:grpSp>
      </p:grpSp>
      <p:grpSp>
        <p:nvGrpSpPr>
          <p:cNvPr id="23" name="Group 22">
            <a:extLst>
              <a:ext uri="{FF2B5EF4-FFF2-40B4-BE49-F238E27FC236}">
                <a16:creationId xmlns:a16="http://schemas.microsoft.com/office/drawing/2014/main" id="{9CECA2CF-2D04-2EF7-7053-C2B7C5DA2599}"/>
              </a:ext>
            </a:extLst>
          </p:cNvPr>
          <p:cNvGrpSpPr/>
          <p:nvPr/>
        </p:nvGrpSpPr>
        <p:grpSpPr>
          <a:xfrm>
            <a:off x="1452041" y="1366456"/>
            <a:ext cx="2311767" cy="2309489"/>
            <a:chOff x="1452041" y="1366456"/>
            <a:chExt cx="2311767" cy="2659712"/>
          </a:xfrm>
        </p:grpSpPr>
        <p:grpSp>
          <p:nvGrpSpPr>
            <p:cNvPr id="213" name="Group 212">
              <a:extLst>
                <a:ext uri="{FF2B5EF4-FFF2-40B4-BE49-F238E27FC236}">
                  <a16:creationId xmlns:a16="http://schemas.microsoft.com/office/drawing/2014/main" id="{75889A60-945A-7E96-D708-5DF1B87A46DD}"/>
                </a:ext>
              </a:extLst>
            </p:cNvPr>
            <p:cNvGrpSpPr/>
            <p:nvPr/>
          </p:nvGrpSpPr>
          <p:grpSpPr>
            <a:xfrm>
              <a:off x="1452041" y="1503642"/>
              <a:ext cx="2311767" cy="2522526"/>
              <a:chOff x="1136283" y="1903180"/>
              <a:chExt cx="2664183" cy="4118440"/>
            </a:xfrm>
          </p:grpSpPr>
          <p:sp>
            <p:nvSpPr>
              <p:cNvPr id="214" name="Isosceles Triangle 213">
                <a:extLst>
                  <a:ext uri="{FF2B5EF4-FFF2-40B4-BE49-F238E27FC236}">
                    <a16:creationId xmlns:a16="http://schemas.microsoft.com/office/drawing/2014/main" id="{8BD12462-49F6-7369-3448-793E990287E0}"/>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a:extLst>
                  <a:ext uri="{FF2B5EF4-FFF2-40B4-BE49-F238E27FC236}">
                    <a16:creationId xmlns:a16="http://schemas.microsoft.com/office/drawing/2014/main" id="{6B4A7646-DB16-3579-8328-25FD12E81276}"/>
                  </a:ext>
                </a:extLst>
              </p:cNvPr>
              <p:cNvSpPr/>
              <p:nvPr/>
            </p:nvSpPr>
            <p:spPr>
              <a:xfrm>
                <a:off x="1136283" y="1903180"/>
                <a:ext cx="2416552"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Requesting rocket launch </a:t>
                </a:r>
              </a:p>
              <a:p>
                <a:r>
                  <a:rPr lang="en-US" sz="1200" dirty="0">
                    <a:solidFill>
                      <a:schemeClr val="tx1"/>
                    </a:solidFill>
                  </a:rPr>
                  <a:t>data from SpaceX API.</a:t>
                </a:r>
              </a:p>
            </p:txBody>
          </p:sp>
        </p:grpSp>
        <p:grpSp>
          <p:nvGrpSpPr>
            <p:cNvPr id="216" name="Group 215">
              <a:extLst>
                <a:ext uri="{FF2B5EF4-FFF2-40B4-BE49-F238E27FC236}">
                  <a16:creationId xmlns:a16="http://schemas.microsoft.com/office/drawing/2014/main" id="{6A301A66-5292-4D1A-62F3-43C66CCDC991}"/>
                </a:ext>
              </a:extLst>
            </p:cNvPr>
            <p:cNvGrpSpPr/>
            <p:nvPr/>
          </p:nvGrpSpPr>
          <p:grpSpPr>
            <a:xfrm>
              <a:off x="1534415" y="1366456"/>
              <a:ext cx="1763526" cy="1107996"/>
              <a:chOff x="1065976" y="1581165"/>
              <a:chExt cx="1763526" cy="1107996"/>
            </a:xfrm>
          </p:grpSpPr>
          <p:sp>
            <p:nvSpPr>
              <p:cNvPr id="217" name="TextBox 216">
                <a:extLst>
                  <a:ext uri="{FF2B5EF4-FFF2-40B4-BE49-F238E27FC236}">
                    <a16:creationId xmlns:a16="http://schemas.microsoft.com/office/drawing/2014/main" id="{A3601EF6-91F8-4822-58D5-DFABD51C6BB0}"/>
                  </a:ext>
                </a:extLst>
              </p:cNvPr>
              <p:cNvSpPr txBox="1"/>
              <p:nvPr/>
            </p:nvSpPr>
            <p:spPr>
              <a:xfrm>
                <a:off x="1065976" y="2111758"/>
                <a:ext cx="966072"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Step</a:t>
                </a:r>
                <a:endParaRPr lang="ko-KR" altLang="en-US" sz="2800" b="1" dirty="0">
                  <a:solidFill>
                    <a:schemeClr val="accent6"/>
                  </a:solidFill>
                  <a:cs typeface="Arial" pitchFamily="34" charset="0"/>
                </a:endParaRPr>
              </a:p>
            </p:txBody>
          </p:sp>
          <p:sp>
            <p:nvSpPr>
              <p:cNvPr id="218" name="TextBox 217">
                <a:extLst>
                  <a:ext uri="{FF2B5EF4-FFF2-40B4-BE49-F238E27FC236}">
                    <a16:creationId xmlns:a16="http://schemas.microsoft.com/office/drawing/2014/main" id="{20D9E034-C8E0-FC70-FB93-148D233E2586}"/>
                  </a:ext>
                </a:extLst>
              </p:cNvPr>
              <p:cNvSpPr txBox="1"/>
              <p:nvPr/>
            </p:nvSpPr>
            <p:spPr>
              <a:xfrm>
                <a:off x="1863430" y="1581165"/>
                <a:ext cx="966072" cy="1107996"/>
              </a:xfrm>
              <a:prstGeom prst="rect">
                <a:avLst/>
              </a:prstGeom>
              <a:noFill/>
            </p:spPr>
            <p:txBody>
              <a:bodyPr wrap="square" rtlCol="0" anchor="ctr">
                <a:spAutoFit/>
              </a:bodyPr>
              <a:lstStyle/>
              <a:p>
                <a:pPr algn="ctr"/>
                <a:r>
                  <a:rPr lang="en-US" altLang="ko-KR" sz="6600" b="1" dirty="0">
                    <a:solidFill>
                      <a:schemeClr val="accent6"/>
                    </a:solidFill>
                    <a:cs typeface="Arial" pitchFamily="34" charset="0"/>
                  </a:rPr>
                  <a:t>1</a:t>
                </a:r>
                <a:endParaRPr lang="ko-KR" altLang="en-US" sz="6600" b="1" dirty="0">
                  <a:solidFill>
                    <a:schemeClr val="accent6"/>
                  </a:solidFill>
                  <a:cs typeface="Arial" pitchFamily="34" charset="0"/>
                </a:endParaRPr>
              </a:p>
            </p:txBody>
          </p:sp>
        </p:grpSp>
      </p:grpSp>
      <p:sp>
        <p:nvSpPr>
          <p:cNvPr id="25" name="TextBox 24">
            <a:extLst>
              <a:ext uri="{FF2B5EF4-FFF2-40B4-BE49-F238E27FC236}">
                <a16:creationId xmlns:a16="http://schemas.microsoft.com/office/drawing/2014/main" id="{2F2DACE1-4FDE-4DDE-B513-4165E3DD242F}"/>
              </a:ext>
            </a:extLst>
          </p:cNvPr>
          <p:cNvSpPr txBox="1"/>
          <p:nvPr/>
        </p:nvSpPr>
        <p:spPr>
          <a:xfrm>
            <a:off x="7759317" y="2827064"/>
            <a:ext cx="1868037" cy="461665"/>
          </a:xfrm>
          <a:prstGeom prst="rect">
            <a:avLst/>
          </a:prstGeom>
          <a:noFill/>
        </p:spPr>
        <p:txBody>
          <a:bodyPr wrap="square" rtlCol="0">
            <a:spAutoFit/>
          </a:bodyPr>
          <a:lstStyle/>
          <a:p>
            <a:r>
              <a:rPr lang="en-US" sz="1200" dirty="0"/>
              <a:t>Constructing data we have obtained into a dictionary.</a:t>
            </a:r>
          </a:p>
        </p:txBody>
      </p:sp>
      <p:sp>
        <p:nvSpPr>
          <p:cNvPr id="26" name="TextBox 25">
            <a:extLst>
              <a:ext uri="{FF2B5EF4-FFF2-40B4-BE49-F238E27FC236}">
                <a16:creationId xmlns:a16="http://schemas.microsoft.com/office/drawing/2014/main" id="{3934B574-AD19-74B0-2B68-9C982CD7CE2C}"/>
              </a:ext>
            </a:extLst>
          </p:cNvPr>
          <p:cNvSpPr txBox="1"/>
          <p:nvPr/>
        </p:nvSpPr>
        <p:spPr>
          <a:xfrm>
            <a:off x="7759979" y="5198321"/>
            <a:ext cx="1868037" cy="461665"/>
          </a:xfrm>
          <a:prstGeom prst="rect">
            <a:avLst/>
          </a:prstGeom>
          <a:noFill/>
        </p:spPr>
        <p:txBody>
          <a:bodyPr wrap="square" rtlCol="0">
            <a:spAutoFit/>
          </a:bodyPr>
          <a:lstStyle/>
          <a:p>
            <a:r>
              <a:rPr lang="en-US" sz="1200" dirty="0"/>
              <a:t>Creating a </a:t>
            </a:r>
            <a:r>
              <a:rPr lang="en-US" sz="1200" dirty="0" err="1"/>
              <a:t>dataframe</a:t>
            </a:r>
            <a:r>
              <a:rPr lang="en-US" sz="1200" dirty="0"/>
              <a:t> from the dictionary.</a:t>
            </a:r>
          </a:p>
        </p:txBody>
      </p:sp>
      <p:sp>
        <p:nvSpPr>
          <p:cNvPr id="27" name="TextBox 26">
            <a:extLst>
              <a:ext uri="{FF2B5EF4-FFF2-40B4-BE49-F238E27FC236}">
                <a16:creationId xmlns:a16="http://schemas.microsoft.com/office/drawing/2014/main" id="{95681ECF-BCC1-7023-8C33-BCD38BB98276}"/>
              </a:ext>
            </a:extLst>
          </p:cNvPr>
          <p:cNvSpPr txBox="1"/>
          <p:nvPr/>
        </p:nvSpPr>
        <p:spPr>
          <a:xfrm>
            <a:off x="5692912" y="5198321"/>
            <a:ext cx="1868037" cy="646331"/>
          </a:xfrm>
          <a:prstGeom prst="rect">
            <a:avLst/>
          </a:prstGeom>
          <a:noFill/>
        </p:spPr>
        <p:txBody>
          <a:bodyPr wrap="square" rtlCol="0">
            <a:spAutoFit/>
          </a:bodyPr>
          <a:lstStyle/>
          <a:p>
            <a:r>
              <a:rPr lang="en-US" sz="1200" dirty="0"/>
              <a:t>Filtering the </a:t>
            </a:r>
            <a:r>
              <a:rPr lang="en-US" sz="1200" dirty="0" err="1"/>
              <a:t>dataframe</a:t>
            </a:r>
            <a:r>
              <a:rPr lang="en-US" sz="1200" dirty="0"/>
              <a:t> to only include Falcon 9 launches.</a:t>
            </a:r>
          </a:p>
        </p:txBody>
      </p:sp>
      <p:sp>
        <p:nvSpPr>
          <p:cNvPr id="28" name="TextBox 27">
            <a:extLst>
              <a:ext uri="{FF2B5EF4-FFF2-40B4-BE49-F238E27FC236}">
                <a16:creationId xmlns:a16="http://schemas.microsoft.com/office/drawing/2014/main" id="{2B0E94D7-FB8B-3D6B-152D-B6BBD0A3BE7F}"/>
              </a:ext>
            </a:extLst>
          </p:cNvPr>
          <p:cNvSpPr txBox="1"/>
          <p:nvPr/>
        </p:nvSpPr>
        <p:spPr>
          <a:xfrm>
            <a:off x="3465502" y="5220549"/>
            <a:ext cx="1868037" cy="830997"/>
          </a:xfrm>
          <a:prstGeom prst="rect">
            <a:avLst/>
          </a:prstGeom>
          <a:noFill/>
        </p:spPr>
        <p:txBody>
          <a:bodyPr wrap="square" rtlCol="0">
            <a:spAutoFit/>
          </a:bodyPr>
          <a:lstStyle/>
          <a:p>
            <a:r>
              <a:rPr lang="en-US" sz="1200" dirty="0"/>
              <a:t>Replacing missing values of Payload Mass column with calculated </a:t>
            </a:r>
            <a:r>
              <a:rPr lang="en-US" sz="1200" b="1" dirty="0"/>
              <a:t>.mean() </a:t>
            </a:r>
            <a:r>
              <a:rPr lang="en-US" sz="1200" dirty="0"/>
              <a:t>for this column.</a:t>
            </a:r>
          </a:p>
        </p:txBody>
      </p:sp>
      <p:sp>
        <p:nvSpPr>
          <p:cNvPr id="29" name="TextBox 28">
            <a:extLst>
              <a:ext uri="{FF2B5EF4-FFF2-40B4-BE49-F238E27FC236}">
                <a16:creationId xmlns:a16="http://schemas.microsoft.com/office/drawing/2014/main" id="{3DD25C0B-34A1-AE15-DBFB-C7181C188780}"/>
              </a:ext>
            </a:extLst>
          </p:cNvPr>
          <p:cNvSpPr txBox="1"/>
          <p:nvPr/>
        </p:nvSpPr>
        <p:spPr>
          <a:xfrm>
            <a:off x="1475518" y="5246640"/>
            <a:ext cx="1868037" cy="276999"/>
          </a:xfrm>
          <a:prstGeom prst="rect">
            <a:avLst/>
          </a:prstGeom>
          <a:noFill/>
        </p:spPr>
        <p:txBody>
          <a:bodyPr wrap="square" rtlCol="0">
            <a:spAutoFit/>
          </a:bodyPr>
          <a:lstStyle/>
          <a:p>
            <a:r>
              <a:rPr lang="en-US" sz="1200" dirty="0"/>
              <a:t>Exporting the data to CSV.</a:t>
            </a:r>
          </a:p>
        </p:txBody>
      </p:sp>
      <p:sp>
        <p:nvSpPr>
          <p:cNvPr id="30" name="TextBox 29">
            <a:extLst>
              <a:ext uri="{FF2B5EF4-FFF2-40B4-BE49-F238E27FC236}">
                <a16:creationId xmlns:a16="http://schemas.microsoft.com/office/drawing/2014/main" id="{4BBD16B8-AE66-9A3B-D28D-B2072D2EE216}"/>
              </a:ext>
            </a:extLst>
          </p:cNvPr>
          <p:cNvSpPr txBox="1"/>
          <p:nvPr/>
        </p:nvSpPr>
        <p:spPr>
          <a:xfrm>
            <a:off x="3388849" y="6206336"/>
            <a:ext cx="5506332" cy="369332"/>
          </a:xfrm>
          <a:prstGeom prst="rect">
            <a:avLst/>
          </a:prstGeom>
          <a:noFill/>
        </p:spPr>
        <p:txBody>
          <a:bodyPr wrap="square" rtlCol="0">
            <a:spAutoFit/>
          </a:bodyPr>
          <a:lstStyle/>
          <a:p>
            <a:r>
              <a:rPr lang="en-US" dirty="0">
                <a:hlinkClick r:id="rId4" action="ppaction://hlinkfile"/>
              </a:rPr>
              <a:t>Click to see </a:t>
            </a:r>
            <a:r>
              <a:rPr lang="en-US" dirty="0" err="1">
                <a:hlinkClick r:id="rId4" action="ppaction://hlinkfile"/>
              </a:rPr>
              <a:t>Jupyter</a:t>
            </a:r>
            <a:r>
              <a:rPr lang="en-US" dirty="0">
                <a:hlinkClick r:id="rId4" action="ppaction://hlinkfile"/>
              </a:rPr>
              <a:t> Notebook about Data Collection API</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p>
        </p:txBody>
      </p:sp>
      <p:grpSp>
        <p:nvGrpSpPr>
          <p:cNvPr id="234" name="Group 233">
            <a:extLst>
              <a:ext uri="{FF2B5EF4-FFF2-40B4-BE49-F238E27FC236}">
                <a16:creationId xmlns:a16="http://schemas.microsoft.com/office/drawing/2014/main" id="{CAF9A80C-7D61-0F32-E900-8A8B4B4516BF}"/>
              </a:ext>
            </a:extLst>
          </p:cNvPr>
          <p:cNvGrpSpPr/>
          <p:nvPr/>
        </p:nvGrpSpPr>
        <p:grpSpPr>
          <a:xfrm>
            <a:off x="7842890" y="1474113"/>
            <a:ext cx="1743764" cy="1107996"/>
            <a:chOff x="1065976" y="1634639"/>
            <a:chExt cx="1743764" cy="1107996"/>
          </a:xfrm>
        </p:grpSpPr>
        <p:sp>
          <p:nvSpPr>
            <p:cNvPr id="235" name="TextBox 234">
              <a:extLst>
                <a:ext uri="{FF2B5EF4-FFF2-40B4-BE49-F238E27FC236}">
                  <a16:creationId xmlns:a16="http://schemas.microsoft.com/office/drawing/2014/main" id="{08DBBB81-5D9C-9043-26F8-D0B8BFBB86B8}"/>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236" name="TextBox 235">
              <a:extLst>
                <a:ext uri="{FF2B5EF4-FFF2-40B4-BE49-F238E27FC236}">
                  <a16:creationId xmlns:a16="http://schemas.microsoft.com/office/drawing/2014/main" id="{F8030170-F772-DC5C-9734-04E49E09B944}"/>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5</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nvGrpSpPr>
          <p:cNvPr id="30" name="Group 29">
            <a:extLst>
              <a:ext uri="{FF2B5EF4-FFF2-40B4-BE49-F238E27FC236}">
                <a16:creationId xmlns:a16="http://schemas.microsoft.com/office/drawing/2014/main" id="{4F41AE15-8481-A3B7-2C84-26A44A1F96BA}"/>
              </a:ext>
            </a:extLst>
          </p:cNvPr>
          <p:cNvGrpSpPr/>
          <p:nvPr/>
        </p:nvGrpSpPr>
        <p:grpSpPr>
          <a:xfrm>
            <a:off x="3523419" y="3820296"/>
            <a:ext cx="1826139" cy="2245066"/>
            <a:chOff x="1461422" y="3855916"/>
            <a:chExt cx="1826139" cy="2245066"/>
          </a:xfrm>
        </p:grpSpPr>
        <p:sp>
          <p:nvSpPr>
            <p:cNvPr id="245" name="Freeform: Shape 244">
              <a:extLst>
                <a:ext uri="{FF2B5EF4-FFF2-40B4-BE49-F238E27FC236}">
                  <a16:creationId xmlns:a16="http://schemas.microsoft.com/office/drawing/2014/main" id="{FFFF224F-1909-154A-E8DF-894E7464C17E}"/>
                </a:ext>
              </a:extLst>
            </p:cNvPr>
            <p:cNvSpPr/>
            <p:nvPr/>
          </p:nvSpPr>
          <p:spPr>
            <a:xfrm>
              <a:off x="1461422" y="3899150"/>
              <a:ext cx="1826139" cy="2201832"/>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1792521 h 4118440"/>
                <a:gd name="connsiteX4" fmla="*/ 2104523 w 2104523"/>
                <a:gd name="connsiteY4" fmla="*/ 2325919 h 4118440"/>
                <a:gd name="connsiteX5" fmla="*/ 2104523 w 2104523"/>
                <a:gd name="connsiteY5" fmla="*/ 3958181 h 4118440"/>
                <a:gd name="connsiteX6" fmla="*/ 1944264 w 2104523"/>
                <a:gd name="connsiteY6" fmla="*/ 4118440 h 4118440"/>
                <a:gd name="connsiteX7" fmla="*/ 160259 w 2104523"/>
                <a:gd name="connsiteY7" fmla="*/ 4118440 h 4118440"/>
                <a:gd name="connsiteX8" fmla="*/ 0 w 2104523"/>
                <a:gd name="connsiteY8" fmla="*/ 3958181 h 4118440"/>
                <a:gd name="connsiteX9" fmla="*/ 0 w 2104523"/>
                <a:gd name="connsiteY9" fmla="*/ 160259 h 4118440"/>
                <a:gd name="connsiteX10" fmla="*/ 160259 w 2104523"/>
                <a:gd name="connsiteY10"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2325919 h 4118440"/>
                <a:gd name="connsiteX4" fmla="*/ 2104523 w 2104523"/>
                <a:gd name="connsiteY4" fmla="*/ 3958181 h 4118440"/>
                <a:gd name="connsiteX5" fmla="*/ 1944264 w 2104523"/>
                <a:gd name="connsiteY5" fmla="*/ 4118440 h 4118440"/>
                <a:gd name="connsiteX6" fmla="*/ 160259 w 2104523"/>
                <a:gd name="connsiteY6" fmla="*/ 4118440 h 4118440"/>
                <a:gd name="connsiteX7" fmla="*/ 0 w 2104523"/>
                <a:gd name="connsiteY7" fmla="*/ 3958181 h 4118440"/>
                <a:gd name="connsiteX8" fmla="*/ 0 w 2104523"/>
                <a:gd name="connsiteY8" fmla="*/ 160259 h 4118440"/>
                <a:gd name="connsiteX9" fmla="*/ 160259 w 2104523"/>
                <a:gd name="connsiteY9" fmla="*/ 0 h 4118440"/>
                <a:gd name="connsiteX0" fmla="*/ 160259 w 2104523"/>
                <a:gd name="connsiteY0" fmla="*/ 0 h 4118440"/>
                <a:gd name="connsiteX1" fmla="*/ 1944264 w 2104523"/>
                <a:gd name="connsiteY1" fmla="*/ 0 h 4118440"/>
                <a:gd name="connsiteX2" fmla="*/ 2104523 w 2104523"/>
                <a:gd name="connsiteY2" fmla="*/ 160259 h 4118440"/>
                <a:gd name="connsiteX3" fmla="*/ 2104523 w 2104523"/>
                <a:gd name="connsiteY3" fmla="*/ 3958181 h 4118440"/>
                <a:gd name="connsiteX4" fmla="*/ 1944264 w 2104523"/>
                <a:gd name="connsiteY4" fmla="*/ 4118440 h 4118440"/>
                <a:gd name="connsiteX5" fmla="*/ 160259 w 2104523"/>
                <a:gd name="connsiteY5" fmla="*/ 4118440 h 4118440"/>
                <a:gd name="connsiteX6" fmla="*/ 0 w 2104523"/>
                <a:gd name="connsiteY6" fmla="*/ 3958181 h 4118440"/>
                <a:gd name="connsiteX7" fmla="*/ 0 w 2104523"/>
                <a:gd name="connsiteY7" fmla="*/ 160259 h 4118440"/>
                <a:gd name="connsiteX8" fmla="*/ 160259 w 2104523"/>
                <a:gd name="connsiteY8"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523" h="4118440">
                  <a:moveTo>
                    <a:pt x="160259" y="0"/>
                  </a:moveTo>
                  <a:lnTo>
                    <a:pt x="1944264" y="0"/>
                  </a:lnTo>
                  <a:cubicBezTo>
                    <a:pt x="2032773" y="0"/>
                    <a:pt x="2104523" y="71750"/>
                    <a:pt x="2104523" y="160259"/>
                  </a:cubicBez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8EC17B75-1EB5-FAE4-E40E-32C73AA95828}"/>
                </a:ext>
              </a:extLst>
            </p:cNvPr>
            <p:cNvGrpSpPr/>
            <p:nvPr/>
          </p:nvGrpSpPr>
          <p:grpSpPr>
            <a:xfrm>
              <a:off x="1490009" y="3855916"/>
              <a:ext cx="1743764" cy="1107995"/>
              <a:chOff x="1065976" y="1727350"/>
              <a:chExt cx="1743764" cy="922572"/>
            </a:xfrm>
          </p:grpSpPr>
          <p:sp>
            <p:nvSpPr>
              <p:cNvPr id="247" name="TextBox 246">
                <a:extLst>
                  <a:ext uri="{FF2B5EF4-FFF2-40B4-BE49-F238E27FC236}">
                    <a16:creationId xmlns:a16="http://schemas.microsoft.com/office/drawing/2014/main" id="{7B226C8A-0BC5-972C-5E0B-591FEC0A2768}"/>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sp>
            <p:nvSpPr>
              <p:cNvPr id="248" name="TextBox 247">
                <a:extLst>
                  <a:ext uri="{FF2B5EF4-FFF2-40B4-BE49-F238E27FC236}">
                    <a16:creationId xmlns:a16="http://schemas.microsoft.com/office/drawing/2014/main" id="{96FAF99B-3458-87AD-CFEB-7889B3349C68}"/>
                  </a:ext>
                </a:extLst>
              </p:cNvPr>
              <p:cNvSpPr txBox="1"/>
              <p:nvPr/>
            </p:nvSpPr>
            <p:spPr>
              <a:xfrm>
                <a:off x="1843668" y="1727350"/>
                <a:ext cx="966072" cy="92257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6600" b="1" dirty="0">
                    <a:solidFill>
                      <a:srgbClr val="FFC000"/>
                    </a:solidFill>
                    <a:latin typeface="Calibri" panose="020F0502020204030204"/>
                    <a:ea typeface="맑은 고딕" panose="020B0503020000020004" pitchFamily="34" charset="-127"/>
                    <a:cs typeface="Arial" pitchFamily="34" charset="0"/>
                  </a:rPr>
                  <a:t>7</a:t>
                </a:r>
                <a:endParaRPr kumimoji="0" lang="ko-KR" altLang="en-US" sz="6600" b="1" i="0" u="none" strike="noStrike" kern="1200" cap="none" spc="0" normalizeH="0" baseline="0" noProof="0" dirty="0">
                  <a:ln>
                    <a:noFill/>
                  </a:ln>
                  <a:solidFill>
                    <a:srgbClr val="FFC000"/>
                  </a:solidFill>
                  <a:effectLst/>
                  <a:uLnTx/>
                  <a:uFillTx/>
                  <a:latin typeface="Calibri" panose="020F0502020204030204"/>
                  <a:ea typeface="맑은 고딕" panose="020B0503020000020004" pitchFamily="34" charset="-127"/>
                  <a:cs typeface="Arial" pitchFamily="34" charset="0"/>
                </a:endParaRPr>
              </a:p>
            </p:txBody>
          </p:sp>
        </p:grpSp>
      </p:grpSp>
      <p:sp>
        <p:nvSpPr>
          <p:cNvPr id="255" name="TextBox 254">
            <a:extLst>
              <a:ext uri="{FF2B5EF4-FFF2-40B4-BE49-F238E27FC236}">
                <a16:creationId xmlns:a16="http://schemas.microsoft.com/office/drawing/2014/main" id="{96F87CA4-DC78-1269-1EA8-61D76A51914E}"/>
              </a:ext>
            </a:extLst>
          </p:cNvPr>
          <p:cNvSpPr txBox="1"/>
          <p:nvPr/>
        </p:nvSpPr>
        <p:spPr>
          <a:xfrm>
            <a:off x="6541565" y="3744572"/>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nvGrpSpPr>
          <p:cNvPr id="2" name="Group 1">
            <a:extLst>
              <a:ext uri="{FF2B5EF4-FFF2-40B4-BE49-F238E27FC236}">
                <a16:creationId xmlns:a16="http://schemas.microsoft.com/office/drawing/2014/main" id="{CC66FD26-4C4C-7398-B1E0-6735DF36265C}"/>
              </a:ext>
            </a:extLst>
          </p:cNvPr>
          <p:cNvGrpSpPr/>
          <p:nvPr/>
        </p:nvGrpSpPr>
        <p:grpSpPr>
          <a:xfrm>
            <a:off x="5174810" y="3867489"/>
            <a:ext cx="2354101" cy="2201832"/>
            <a:chOff x="7130647" y="4166470"/>
            <a:chExt cx="2442309" cy="2410235"/>
          </a:xfrm>
        </p:grpSpPr>
        <p:grpSp>
          <p:nvGrpSpPr>
            <p:cNvPr id="3" name="Group 2">
              <a:extLst>
                <a:ext uri="{FF2B5EF4-FFF2-40B4-BE49-F238E27FC236}">
                  <a16:creationId xmlns:a16="http://schemas.microsoft.com/office/drawing/2014/main" id="{D1234E2F-6FF9-3C5A-F9AB-165BCC7399AF}"/>
                </a:ext>
              </a:extLst>
            </p:cNvPr>
            <p:cNvGrpSpPr/>
            <p:nvPr/>
          </p:nvGrpSpPr>
          <p:grpSpPr>
            <a:xfrm rot="10800000">
              <a:off x="7130647" y="4166470"/>
              <a:ext cx="2442309" cy="2410235"/>
              <a:chOff x="1136283" y="1903180"/>
              <a:chExt cx="2664183" cy="4118440"/>
            </a:xfrm>
          </p:grpSpPr>
          <p:sp>
            <p:nvSpPr>
              <p:cNvPr id="9" name="Isosceles Triangle 8">
                <a:extLst>
                  <a:ext uri="{FF2B5EF4-FFF2-40B4-BE49-F238E27FC236}">
                    <a16:creationId xmlns:a16="http://schemas.microsoft.com/office/drawing/2014/main" id="{7561FC2E-37AC-0D66-A24B-19CB14EE3B7B}"/>
                  </a:ext>
                </a:extLst>
              </p:cNvPr>
              <p:cNvSpPr/>
              <p:nvPr/>
            </p:nvSpPr>
            <p:spPr>
              <a:xfrm rot="5400000">
                <a:off x="3042279" y="3682570"/>
                <a:ext cx="956714" cy="55966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2ADE92F-76A3-D606-BE91-8961C9A6CBB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7CD39F5B-FB3A-C49D-5F4E-1D740F8799FC}"/>
                </a:ext>
              </a:extLst>
            </p:cNvPr>
            <p:cNvGrpSpPr/>
            <p:nvPr/>
          </p:nvGrpSpPr>
          <p:grpSpPr>
            <a:xfrm>
              <a:off x="7710176" y="4195339"/>
              <a:ext cx="1743764" cy="1061048"/>
              <a:chOff x="1065976" y="1717573"/>
              <a:chExt cx="1743764" cy="942125"/>
            </a:xfrm>
          </p:grpSpPr>
          <p:sp>
            <p:nvSpPr>
              <p:cNvPr id="7" name="TextBox 6">
                <a:extLst>
                  <a:ext uri="{FF2B5EF4-FFF2-40B4-BE49-F238E27FC236}">
                    <a16:creationId xmlns:a16="http://schemas.microsoft.com/office/drawing/2014/main" id="{74F7213D-AA93-CD5E-D297-4847AE14606A}"/>
                  </a:ext>
                </a:extLst>
              </p:cNvPr>
              <p:cNvSpPr txBox="1"/>
              <p:nvPr/>
            </p:nvSpPr>
            <p:spPr>
              <a:xfrm>
                <a:off x="1065976" y="2150921"/>
                <a:ext cx="966072" cy="444892"/>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sp>
            <p:nvSpPr>
              <p:cNvPr id="8" name="TextBox 7">
                <a:extLst>
                  <a:ext uri="{FF2B5EF4-FFF2-40B4-BE49-F238E27FC236}">
                    <a16:creationId xmlns:a16="http://schemas.microsoft.com/office/drawing/2014/main" id="{D28AAE6D-D17A-AE26-D9D8-48A0C7C4D06F}"/>
                  </a:ext>
                </a:extLst>
              </p:cNvPr>
              <p:cNvSpPr txBox="1"/>
              <p:nvPr/>
            </p:nvSpPr>
            <p:spPr>
              <a:xfrm>
                <a:off x="1843668" y="1717573"/>
                <a:ext cx="966072" cy="942125"/>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rPr>
                  <a:t>6</a:t>
                </a:r>
                <a:endParaRPr kumimoji="0" lang="ko-KR" altLang="en-US" sz="6600" b="1" i="0" u="none" strike="noStrike" kern="1200" cap="none" spc="0" normalizeH="0" baseline="0" noProof="0" dirty="0">
                  <a:ln>
                    <a:noFill/>
                  </a:ln>
                  <a:solidFill>
                    <a:srgbClr val="FF0000"/>
                  </a:solidFill>
                  <a:effectLst/>
                  <a:uLnTx/>
                  <a:uFillTx/>
                  <a:latin typeface="Calibri" panose="020F0502020204030204"/>
                  <a:ea typeface="맑은 고딕" panose="020B0503020000020004" pitchFamily="34" charset="-127"/>
                  <a:cs typeface="Arial" pitchFamily="34" charset="0"/>
                </a:endParaRPr>
              </a:p>
            </p:txBody>
          </p:sp>
        </p:grpSp>
      </p:grpSp>
      <p:grpSp>
        <p:nvGrpSpPr>
          <p:cNvPr id="278" name="Group 277">
            <a:extLst>
              <a:ext uri="{FF2B5EF4-FFF2-40B4-BE49-F238E27FC236}">
                <a16:creationId xmlns:a16="http://schemas.microsoft.com/office/drawing/2014/main" id="{22242A7D-947E-5280-380A-1838BFDFC4D2}"/>
              </a:ext>
            </a:extLst>
          </p:cNvPr>
          <p:cNvGrpSpPr/>
          <p:nvPr/>
        </p:nvGrpSpPr>
        <p:grpSpPr>
          <a:xfrm>
            <a:off x="7249403" y="3867689"/>
            <a:ext cx="2354101" cy="2201634"/>
            <a:chOff x="7130647" y="4166469"/>
            <a:chExt cx="2442309" cy="2410235"/>
          </a:xfrm>
        </p:grpSpPr>
        <p:grpSp>
          <p:nvGrpSpPr>
            <p:cNvPr id="279" name="Group 278">
              <a:extLst>
                <a:ext uri="{FF2B5EF4-FFF2-40B4-BE49-F238E27FC236}">
                  <a16:creationId xmlns:a16="http://schemas.microsoft.com/office/drawing/2014/main" id="{DC403702-F214-F0F7-585B-5BA10EE6B8D2}"/>
                </a:ext>
              </a:extLst>
            </p:cNvPr>
            <p:cNvGrpSpPr/>
            <p:nvPr/>
          </p:nvGrpSpPr>
          <p:grpSpPr>
            <a:xfrm rot="10800000">
              <a:off x="7130647" y="4166469"/>
              <a:ext cx="2442309" cy="2410235"/>
              <a:chOff x="1136283" y="1903183"/>
              <a:chExt cx="2664183" cy="4118439"/>
            </a:xfrm>
          </p:grpSpPr>
          <p:sp>
            <p:nvSpPr>
              <p:cNvPr id="283" name="Isosceles Triangle 282">
                <a:extLst>
                  <a:ext uri="{FF2B5EF4-FFF2-40B4-BE49-F238E27FC236}">
                    <a16:creationId xmlns:a16="http://schemas.microsoft.com/office/drawing/2014/main" id="{70835D4E-E5DE-BB0A-DF0D-2357376DEDA0}"/>
                  </a:ext>
                </a:extLst>
              </p:cNvPr>
              <p:cNvSpPr/>
              <p:nvPr/>
            </p:nvSpPr>
            <p:spPr>
              <a:xfrm rot="5400000">
                <a:off x="3042279" y="3682570"/>
                <a:ext cx="956714" cy="559660"/>
              </a:xfrm>
              <a:prstGeom prst="triangl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Freeform: Shape 283">
                <a:extLst>
                  <a:ext uri="{FF2B5EF4-FFF2-40B4-BE49-F238E27FC236}">
                    <a16:creationId xmlns:a16="http://schemas.microsoft.com/office/drawing/2014/main" id="{7E565FAA-4092-AA3D-F1A7-DF80A84D494F}"/>
                  </a:ext>
                </a:extLst>
              </p:cNvPr>
              <p:cNvSpPr/>
              <p:nvPr/>
            </p:nvSpPr>
            <p:spPr>
              <a:xfrm>
                <a:off x="1136283" y="1903183"/>
                <a:ext cx="2416551" cy="4118439"/>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0" name="Group 279">
              <a:extLst>
                <a:ext uri="{FF2B5EF4-FFF2-40B4-BE49-F238E27FC236}">
                  <a16:creationId xmlns:a16="http://schemas.microsoft.com/office/drawing/2014/main" id="{8FE10561-2A51-6D24-3D0C-C45588B95A47}"/>
                </a:ext>
              </a:extLst>
            </p:cNvPr>
            <p:cNvGrpSpPr/>
            <p:nvPr/>
          </p:nvGrpSpPr>
          <p:grpSpPr>
            <a:xfrm>
              <a:off x="7710176" y="4196530"/>
              <a:ext cx="1743764" cy="1058672"/>
              <a:chOff x="1065976" y="1718630"/>
              <a:chExt cx="1743764" cy="940015"/>
            </a:xfrm>
          </p:grpSpPr>
          <p:sp>
            <p:nvSpPr>
              <p:cNvPr id="281" name="TextBox 280">
                <a:extLst>
                  <a:ext uri="{FF2B5EF4-FFF2-40B4-BE49-F238E27FC236}">
                    <a16:creationId xmlns:a16="http://schemas.microsoft.com/office/drawing/2014/main" id="{BBF8B8F7-E85D-CF1F-4F4F-1C99258E61DB}"/>
                  </a:ext>
                </a:extLst>
              </p:cNvPr>
              <p:cNvSpPr txBox="1"/>
              <p:nvPr/>
            </p:nvSpPr>
            <p:spPr>
              <a:xfrm>
                <a:off x="1065976" y="2151419"/>
                <a:ext cx="966072" cy="443896"/>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endParaRPr>
              </a:p>
            </p:txBody>
          </p:sp>
          <p:sp>
            <p:nvSpPr>
              <p:cNvPr id="282" name="TextBox 281">
                <a:extLst>
                  <a:ext uri="{FF2B5EF4-FFF2-40B4-BE49-F238E27FC236}">
                    <a16:creationId xmlns:a16="http://schemas.microsoft.com/office/drawing/2014/main" id="{A1FDB35D-E730-BE41-B302-394C8C69DF01}"/>
                  </a:ext>
                </a:extLst>
              </p:cNvPr>
              <p:cNvSpPr txBox="1"/>
              <p:nvPr/>
            </p:nvSpPr>
            <p:spPr>
              <a:xfrm>
                <a:off x="1843668" y="1718630"/>
                <a:ext cx="966072" cy="940015"/>
              </a:xfrm>
              <a:prstGeom prst="rect">
                <a:avLst/>
              </a:prstGeom>
              <a:noFill/>
              <a:ln>
                <a:no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rPr>
                  <a:t>5</a:t>
                </a:r>
                <a:endParaRPr kumimoji="0" lang="ko-KR" altLang="en-US" sz="6600" b="1" i="0" u="none" strike="noStrike" kern="1200" cap="none" spc="0" normalizeH="0" baseline="0" noProof="0" dirty="0">
                  <a:ln>
                    <a:noFill/>
                  </a:ln>
                  <a:solidFill>
                    <a:srgbClr val="4472C4">
                      <a:lumMod val="60000"/>
                      <a:lumOff val="40000"/>
                    </a:srgbClr>
                  </a:solidFill>
                  <a:effectLst/>
                  <a:uLnTx/>
                  <a:uFillTx/>
                  <a:latin typeface="Calibri" panose="020F0502020204030204"/>
                  <a:ea typeface="맑은 고딕" panose="020B0503020000020004" pitchFamily="34" charset="-127"/>
                  <a:cs typeface="Arial" pitchFamily="34" charset="0"/>
                </a:endParaRPr>
              </a:p>
            </p:txBody>
          </p:sp>
        </p:grpSp>
      </p:grpSp>
      <p:grpSp>
        <p:nvGrpSpPr>
          <p:cNvPr id="24" name="Group 23">
            <a:extLst>
              <a:ext uri="{FF2B5EF4-FFF2-40B4-BE49-F238E27FC236}">
                <a16:creationId xmlns:a16="http://schemas.microsoft.com/office/drawing/2014/main" id="{B95DD279-D5E1-1287-A354-D9D9E8E1C3DD}"/>
              </a:ext>
            </a:extLst>
          </p:cNvPr>
          <p:cNvGrpSpPr/>
          <p:nvPr/>
        </p:nvGrpSpPr>
        <p:grpSpPr>
          <a:xfrm>
            <a:off x="7720322" y="1390006"/>
            <a:ext cx="1928608" cy="2841019"/>
            <a:chOff x="7720322" y="1440805"/>
            <a:chExt cx="1928608" cy="3195625"/>
          </a:xfrm>
        </p:grpSpPr>
        <p:grpSp>
          <p:nvGrpSpPr>
            <p:cNvPr id="231" name="Group 230">
              <a:extLst>
                <a:ext uri="{FF2B5EF4-FFF2-40B4-BE49-F238E27FC236}">
                  <a16:creationId xmlns:a16="http://schemas.microsoft.com/office/drawing/2014/main" id="{BDE0C715-9770-7444-FA00-8D6E5B48B78D}"/>
                </a:ext>
              </a:extLst>
            </p:cNvPr>
            <p:cNvGrpSpPr/>
            <p:nvPr/>
          </p:nvGrpSpPr>
          <p:grpSpPr>
            <a:xfrm rot="5400000">
              <a:off x="7127794" y="2137129"/>
              <a:ext cx="3091829" cy="1906774"/>
              <a:chOff x="1136283" y="1903180"/>
              <a:chExt cx="2664183" cy="4118440"/>
            </a:xfrm>
          </p:grpSpPr>
          <p:sp>
            <p:nvSpPr>
              <p:cNvPr id="232" name="Isosceles Triangle 231">
                <a:extLst>
                  <a:ext uri="{FF2B5EF4-FFF2-40B4-BE49-F238E27FC236}">
                    <a16:creationId xmlns:a16="http://schemas.microsoft.com/office/drawing/2014/main" id="{56C74B3D-3B52-FE54-C42C-1E1851E33F76}"/>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Freeform: Shape 232">
                <a:extLst>
                  <a:ext uri="{FF2B5EF4-FFF2-40B4-BE49-F238E27FC236}">
                    <a16:creationId xmlns:a16="http://schemas.microsoft.com/office/drawing/2014/main" id="{05296ABE-6758-6B35-3441-A3F8B08ED205}"/>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380E3707-167A-D8A6-E64C-BC15B942B024}"/>
                </a:ext>
              </a:extLst>
            </p:cNvPr>
            <p:cNvGrpSpPr/>
            <p:nvPr/>
          </p:nvGrpSpPr>
          <p:grpSpPr>
            <a:xfrm>
              <a:off x="7905166" y="1440805"/>
              <a:ext cx="1743764" cy="1107996"/>
              <a:chOff x="1065976" y="1634639"/>
              <a:chExt cx="1743764" cy="1107996"/>
            </a:xfrm>
          </p:grpSpPr>
          <p:sp>
            <p:nvSpPr>
              <p:cNvPr id="12" name="TextBox 11">
                <a:extLst>
                  <a:ext uri="{FF2B5EF4-FFF2-40B4-BE49-F238E27FC236}">
                    <a16:creationId xmlns:a16="http://schemas.microsoft.com/office/drawing/2014/main" id="{7CAE6DB5-89CA-86F0-797D-233362331EFA}"/>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13" name="TextBox 12">
                <a:extLst>
                  <a:ext uri="{FF2B5EF4-FFF2-40B4-BE49-F238E27FC236}">
                    <a16:creationId xmlns:a16="http://schemas.microsoft.com/office/drawing/2014/main" id="{0006D377-F61F-00EB-4602-CA9D063EBC50}"/>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4</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grpSp>
        <p:nvGrpSpPr>
          <p:cNvPr id="21" name="Group 20">
            <a:extLst>
              <a:ext uri="{FF2B5EF4-FFF2-40B4-BE49-F238E27FC236}">
                <a16:creationId xmlns:a16="http://schemas.microsoft.com/office/drawing/2014/main" id="{7948C404-1237-C1D2-8F6F-160C2D695615}"/>
              </a:ext>
            </a:extLst>
          </p:cNvPr>
          <p:cNvGrpSpPr/>
          <p:nvPr/>
        </p:nvGrpSpPr>
        <p:grpSpPr>
          <a:xfrm>
            <a:off x="5651369" y="1389450"/>
            <a:ext cx="2311767" cy="2286495"/>
            <a:chOff x="5651369" y="1419930"/>
            <a:chExt cx="2311767" cy="2606237"/>
          </a:xfrm>
        </p:grpSpPr>
        <p:grpSp>
          <p:nvGrpSpPr>
            <p:cNvPr id="238" name="Group 237">
              <a:extLst>
                <a:ext uri="{FF2B5EF4-FFF2-40B4-BE49-F238E27FC236}">
                  <a16:creationId xmlns:a16="http://schemas.microsoft.com/office/drawing/2014/main" id="{60361D8B-D7AC-7B97-CA42-9F58F1F3B18C}"/>
                </a:ext>
              </a:extLst>
            </p:cNvPr>
            <p:cNvGrpSpPr/>
            <p:nvPr/>
          </p:nvGrpSpPr>
          <p:grpSpPr>
            <a:xfrm>
              <a:off x="5651369" y="1532218"/>
              <a:ext cx="2311767" cy="2493949"/>
              <a:chOff x="1136283" y="1903180"/>
              <a:chExt cx="2664183" cy="4118440"/>
            </a:xfrm>
          </p:grpSpPr>
          <p:sp>
            <p:nvSpPr>
              <p:cNvPr id="239" name="Isosceles Triangle 238">
                <a:extLst>
                  <a:ext uri="{FF2B5EF4-FFF2-40B4-BE49-F238E27FC236}">
                    <a16:creationId xmlns:a16="http://schemas.microsoft.com/office/drawing/2014/main" id="{DC32E838-AEB1-C683-DF17-736DF90D1ECB}"/>
                  </a:ext>
                </a:extLst>
              </p:cNvPr>
              <p:cNvSpPr/>
              <p:nvPr/>
            </p:nvSpPr>
            <p:spPr>
              <a:xfrm rot="5400000">
                <a:off x="3042279" y="3682570"/>
                <a:ext cx="956714" cy="55966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D66293E5-C9F3-91ED-3E8F-70A71BDDB4CB}"/>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Extracting all column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names from the HTML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table header.</a:t>
                </a:r>
              </a:p>
            </p:txBody>
          </p:sp>
        </p:grpSp>
        <p:grpSp>
          <p:nvGrpSpPr>
            <p:cNvPr id="241" name="Group 240">
              <a:extLst>
                <a:ext uri="{FF2B5EF4-FFF2-40B4-BE49-F238E27FC236}">
                  <a16:creationId xmlns:a16="http://schemas.microsoft.com/office/drawing/2014/main" id="{DBFAD58F-9123-95A0-C24A-0E3F66C1A8EB}"/>
                </a:ext>
              </a:extLst>
            </p:cNvPr>
            <p:cNvGrpSpPr/>
            <p:nvPr/>
          </p:nvGrpSpPr>
          <p:grpSpPr>
            <a:xfrm>
              <a:off x="5732357" y="1419930"/>
              <a:ext cx="1743764" cy="1107996"/>
              <a:chOff x="1065976" y="1634639"/>
              <a:chExt cx="1743764" cy="1107996"/>
            </a:xfrm>
          </p:grpSpPr>
          <p:sp>
            <p:nvSpPr>
              <p:cNvPr id="242" name="TextBox 241">
                <a:extLst>
                  <a:ext uri="{FF2B5EF4-FFF2-40B4-BE49-F238E27FC236}">
                    <a16:creationId xmlns:a16="http://schemas.microsoft.com/office/drawing/2014/main" id="{190EE44A-EBB5-F466-8ADA-3BF877630354}"/>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sp>
            <p:nvSpPr>
              <p:cNvPr id="243" name="TextBox 242">
                <a:extLst>
                  <a:ext uri="{FF2B5EF4-FFF2-40B4-BE49-F238E27FC236}">
                    <a16:creationId xmlns:a16="http://schemas.microsoft.com/office/drawing/2014/main" id="{06F15B4C-5457-7AC0-4D63-9D854DF656F3}"/>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rPr>
                  <a:t>3</a:t>
                </a:r>
                <a:endParaRPr kumimoji="0" lang="ko-KR" altLang="en-US" sz="6600" b="1" i="0" u="none" strike="noStrike" kern="1200" cap="none" spc="0" normalizeH="0" baseline="0" noProof="0" dirty="0">
                  <a:ln>
                    <a:noFill/>
                  </a:ln>
                  <a:solidFill>
                    <a:srgbClr val="ED7D31"/>
                  </a:solidFill>
                  <a:effectLst/>
                  <a:uLnTx/>
                  <a:uFillTx/>
                  <a:latin typeface="Calibri" panose="020F0502020204030204"/>
                  <a:ea typeface="맑은 고딕" panose="020B0503020000020004" pitchFamily="34" charset="-127"/>
                  <a:cs typeface="Arial" pitchFamily="34" charset="0"/>
                </a:endParaRPr>
              </a:p>
            </p:txBody>
          </p:sp>
        </p:grpSp>
      </p:grpSp>
      <p:grpSp>
        <p:nvGrpSpPr>
          <p:cNvPr id="22" name="Group 21">
            <a:extLst>
              <a:ext uri="{FF2B5EF4-FFF2-40B4-BE49-F238E27FC236}">
                <a16:creationId xmlns:a16="http://schemas.microsoft.com/office/drawing/2014/main" id="{5DAB504C-2499-21E8-6873-340282410B4C}"/>
              </a:ext>
            </a:extLst>
          </p:cNvPr>
          <p:cNvGrpSpPr/>
          <p:nvPr/>
        </p:nvGrpSpPr>
        <p:grpSpPr>
          <a:xfrm>
            <a:off x="3514851" y="1419931"/>
            <a:ext cx="2311767" cy="2256014"/>
            <a:chOff x="3514851" y="1419930"/>
            <a:chExt cx="2311767" cy="2606237"/>
          </a:xfrm>
        </p:grpSpPr>
        <p:grpSp>
          <p:nvGrpSpPr>
            <p:cNvPr id="210" name="Group 209">
              <a:extLst>
                <a:ext uri="{FF2B5EF4-FFF2-40B4-BE49-F238E27FC236}">
                  <a16:creationId xmlns:a16="http://schemas.microsoft.com/office/drawing/2014/main" id="{E8EDD4B9-FE3B-BB4A-D4B0-FCD428128401}"/>
                </a:ext>
              </a:extLst>
            </p:cNvPr>
            <p:cNvGrpSpPr/>
            <p:nvPr/>
          </p:nvGrpSpPr>
          <p:grpSpPr>
            <a:xfrm>
              <a:off x="3514851" y="1503642"/>
              <a:ext cx="2311767" cy="2522525"/>
              <a:chOff x="1136283" y="1903180"/>
              <a:chExt cx="2664183" cy="4118440"/>
            </a:xfrm>
          </p:grpSpPr>
          <p:sp>
            <p:nvSpPr>
              <p:cNvPr id="211" name="Isosceles Triangle 210">
                <a:extLst>
                  <a:ext uri="{FF2B5EF4-FFF2-40B4-BE49-F238E27FC236}">
                    <a16:creationId xmlns:a16="http://schemas.microsoft.com/office/drawing/2014/main" id="{53AA5981-EED7-5D35-01A4-CE34ECE4F2A4}"/>
                  </a:ext>
                </a:extLst>
              </p:cNvPr>
              <p:cNvSpPr/>
              <p:nvPr/>
            </p:nvSpPr>
            <p:spPr>
              <a:xfrm rot="5400000">
                <a:off x="3042279" y="3682570"/>
                <a:ext cx="956714" cy="55966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262ADE7B-5F99-6C40-2410-1323F8D3D4ED}"/>
                  </a:ext>
                </a:extLst>
              </p:cNvPr>
              <p:cNvSpPr/>
              <p:nvPr/>
            </p:nvSpPr>
            <p:spPr>
              <a:xfrm>
                <a:off x="1136283" y="1903180"/>
                <a:ext cx="2416551"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BeautifulSoup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object from the HTML response.</a:t>
                </a:r>
              </a:p>
            </p:txBody>
          </p:sp>
        </p:grpSp>
        <p:grpSp>
          <p:nvGrpSpPr>
            <p:cNvPr id="219" name="Group 218">
              <a:extLst>
                <a:ext uri="{FF2B5EF4-FFF2-40B4-BE49-F238E27FC236}">
                  <a16:creationId xmlns:a16="http://schemas.microsoft.com/office/drawing/2014/main" id="{D7CD5760-CF55-5F5C-559B-3D7DD0D182DD}"/>
                </a:ext>
              </a:extLst>
            </p:cNvPr>
            <p:cNvGrpSpPr/>
            <p:nvPr/>
          </p:nvGrpSpPr>
          <p:grpSpPr>
            <a:xfrm>
              <a:off x="3633386" y="1419930"/>
              <a:ext cx="1743764" cy="1107996"/>
              <a:chOff x="1065976" y="1634639"/>
              <a:chExt cx="1743764" cy="1107996"/>
            </a:xfrm>
          </p:grpSpPr>
          <p:sp>
            <p:nvSpPr>
              <p:cNvPr id="220" name="TextBox 219">
                <a:extLst>
                  <a:ext uri="{FF2B5EF4-FFF2-40B4-BE49-F238E27FC236}">
                    <a16:creationId xmlns:a16="http://schemas.microsoft.com/office/drawing/2014/main" id="{4118ABD6-4B30-722E-B257-F21CA8BDCFCE}"/>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sp>
            <p:nvSpPr>
              <p:cNvPr id="221" name="TextBox 220">
                <a:extLst>
                  <a:ext uri="{FF2B5EF4-FFF2-40B4-BE49-F238E27FC236}">
                    <a16:creationId xmlns:a16="http://schemas.microsoft.com/office/drawing/2014/main" id="{39006686-E7F9-84C7-6F7F-49D41391CCE3}"/>
                  </a:ext>
                </a:extLst>
              </p:cNvPr>
              <p:cNvSpPr txBox="1"/>
              <p:nvPr/>
            </p:nvSpPr>
            <p:spPr>
              <a:xfrm>
                <a:off x="1843668" y="1634639"/>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rPr>
                  <a:t>2</a:t>
                </a:r>
                <a:endParaRPr kumimoji="0" lang="ko-KR" altLang="en-US" sz="6600" b="1" i="0" u="none" strike="noStrike" kern="1200" cap="none" spc="0" normalizeH="0" baseline="0" noProof="0" dirty="0">
                  <a:ln>
                    <a:noFill/>
                  </a:ln>
                  <a:solidFill>
                    <a:srgbClr val="4472C4"/>
                  </a:solidFill>
                  <a:effectLst/>
                  <a:uLnTx/>
                  <a:uFillTx/>
                  <a:latin typeface="Calibri" panose="020F0502020204030204"/>
                  <a:ea typeface="맑은 고딕" panose="020B0503020000020004" pitchFamily="34" charset="-127"/>
                  <a:cs typeface="Arial" pitchFamily="34" charset="0"/>
                </a:endParaRPr>
              </a:p>
            </p:txBody>
          </p:sp>
        </p:grpSp>
      </p:grpSp>
      <p:grpSp>
        <p:nvGrpSpPr>
          <p:cNvPr id="23" name="Group 22">
            <a:extLst>
              <a:ext uri="{FF2B5EF4-FFF2-40B4-BE49-F238E27FC236}">
                <a16:creationId xmlns:a16="http://schemas.microsoft.com/office/drawing/2014/main" id="{9CECA2CF-2D04-2EF7-7053-C2B7C5DA2599}"/>
              </a:ext>
            </a:extLst>
          </p:cNvPr>
          <p:cNvGrpSpPr/>
          <p:nvPr/>
        </p:nvGrpSpPr>
        <p:grpSpPr>
          <a:xfrm>
            <a:off x="1452041" y="1366456"/>
            <a:ext cx="2311767" cy="2309489"/>
            <a:chOff x="1452041" y="1366456"/>
            <a:chExt cx="2311767" cy="2659712"/>
          </a:xfrm>
        </p:grpSpPr>
        <p:grpSp>
          <p:nvGrpSpPr>
            <p:cNvPr id="213" name="Group 212">
              <a:extLst>
                <a:ext uri="{FF2B5EF4-FFF2-40B4-BE49-F238E27FC236}">
                  <a16:creationId xmlns:a16="http://schemas.microsoft.com/office/drawing/2014/main" id="{75889A60-945A-7E96-D708-5DF1B87A46DD}"/>
                </a:ext>
              </a:extLst>
            </p:cNvPr>
            <p:cNvGrpSpPr/>
            <p:nvPr/>
          </p:nvGrpSpPr>
          <p:grpSpPr>
            <a:xfrm>
              <a:off x="1452041" y="1503642"/>
              <a:ext cx="2311767" cy="2522526"/>
              <a:chOff x="1136283" y="1903180"/>
              <a:chExt cx="2664183" cy="4118440"/>
            </a:xfrm>
          </p:grpSpPr>
          <p:sp>
            <p:nvSpPr>
              <p:cNvPr id="214" name="Isosceles Triangle 213">
                <a:extLst>
                  <a:ext uri="{FF2B5EF4-FFF2-40B4-BE49-F238E27FC236}">
                    <a16:creationId xmlns:a16="http://schemas.microsoft.com/office/drawing/2014/main" id="{8BD12462-49F6-7369-3448-793E990287E0}"/>
                  </a:ext>
                </a:extLst>
              </p:cNvPr>
              <p:cNvSpPr/>
              <p:nvPr/>
            </p:nvSpPr>
            <p:spPr>
              <a:xfrm rot="5400000">
                <a:off x="3042279" y="3682570"/>
                <a:ext cx="956714" cy="5596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6B4A7646-DB16-3579-8328-25FD12E81276}"/>
                  </a:ext>
                </a:extLst>
              </p:cNvPr>
              <p:cNvSpPr/>
              <p:nvPr/>
            </p:nvSpPr>
            <p:spPr>
              <a:xfrm>
                <a:off x="1136283" y="1903180"/>
                <a:ext cx="2416552" cy="4118440"/>
              </a:xfrm>
              <a:custGeom>
                <a:avLst/>
                <a:gdLst>
                  <a:gd name="connsiteX0" fmla="*/ 160259 w 2416551"/>
                  <a:gd name="connsiteY0" fmla="*/ 0 h 4118440"/>
                  <a:gd name="connsiteX1" fmla="*/ 1944264 w 2416551"/>
                  <a:gd name="connsiteY1" fmla="*/ 0 h 4118440"/>
                  <a:gd name="connsiteX2" fmla="*/ 2104523 w 2416551"/>
                  <a:gd name="connsiteY2" fmla="*/ 160259 h 4118440"/>
                  <a:gd name="connsiteX3" fmla="*/ 2104523 w 2416551"/>
                  <a:gd name="connsiteY3" fmla="*/ 1792521 h 4118440"/>
                  <a:gd name="connsiteX4" fmla="*/ 2416551 w 2416551"/>
                  <a:gd name="connsiteY4" fmla="*/ 2059220 h 4118440"/>
                  <a:gd name="connsiteX5" fmla="*/ 2104523 w 2416551"/>
                  <a:gd name="connsiteY5" fmla="*/ 2325919 h 4118440"/>
                  <a:gd name="connsiteX6" fmla="*/ 2104523 w 2416551"/>
                  <a:gd name="connsiteY6" fmla="*/ 3958181 h 4118440"/>
                  <a:gd name="connsiteX7" fmla="*/ 1944264 w 2416551"/>
                  <a:gd name="connsiteY7" fmla="*/ 4118440 h 4118440"/>
                  <a:gd name="connsiteX8" fmla="*/ 160259 w 2416551"/>
                  <a:gd name="connsiteY8" fmla="*/ 4118440 h 4118440"/>
                  <a:gd name="connsiteX9" fmla="*/ 0 w 2416551"/>
                  <a:gd name="connsiteY9" fmla="*/ 3958181 h 4118440"/>
                  <a:gd name="connsiteX10" fmla="*/ 0 w 2416551"/>
                  <a:gd name="connsiteY10" fmla="*/ 160259 h 4118440"/>
                  <a:gd name="connsiteX11" fmla="*/ 160259 w 2416551"/>
                  <a:gd name="connsiteY11" fmla="*/ 0 h 41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6551" h="4118440">
                    <a:moveTo>
                      <a:pt x="160259" y="0"/>
                    </a:moveTo>
                    <a:lnTo>
                      <a:pt x="1944264" y="0"/>
                    </a:lnTo>
                    <a:cubicBezTo>
                      <a:pt x="2032773" y="0"/>
                      <a:pt x="2104523" y="71750"/>
                      <a:pt x="2104523" y="160259"/>
                    </a:cubicBezTo>
                    <a:lnTo>
                      <a:pt x="2104523" y="1792521"/>
                    </a:lnTo>
                    <a:lnTo>
                      <a:pt x="2416551" y="2059220"/>
                    </a:lnTo>
                    <a:lnTo>
                      <a:pt x="2104523" y="2325919"/>
                    </a:lnTo>
                    <a:lnTo>
                      <a:pt x="2104523" y="3958181"/>
                    </a:lnTo>
                    <a:cubicBezTo>
                      <a:pt x="2104523" y="4046690"/>
                      <a:pt x="2032773" y="4118440"/>
                      <a:pt x="1944264" y="4118440"/>
                    </a:cubicBezTo>
                    <a:lnTo>
                      <a:pt x="160259" y="4118440"/>
                    </a:lnTo>
                    <a:cubicBezTo>
                      <a:pt x="71750" y="4118440"/>
                      <a:pt x="0" y="4046690"/>
                      <a:pt x="0" y="3958181"/>
                    </a:cubicBezTo>
                    <a:lnTo>
                      <a:pt x="0" y="160259"/>
                    </a:lnTo>
                    <a:cubicBezTo>
                      <a:pt x="0" y="71750"/>
                      <a:pt x="71750" y="0"/>
                      <a:pt x="160259" y="0"/>
                    </a:cubicBezTo>
                    <a:close/>
                  </a:path>
                </a:pathLst>
              </a:custGeom>
              <a:solidFill>
                <a:schemeClr val="bg1"/>
              </a:solid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Requesting Falcon 9 launch data from Wikipedia.</a:t>
                </a:r>
              </a:p>
            </p:txBody>
          </p:sp>
        </p:grpSp>
        <p:grpSp>
          <p:nvGrpSpPr>
            <p:cNvPr id="216" name="Group 215">
              <a:extLst>
                <a:ext uri="{FF2B5EF4-FFF2-40B4-BE49-F238E27FC236}">
                  <a16:creationId xmlns:a16="http://schemas.microsoft.com/office/drawing/2014/main" id="{6A301A66-5292-4D1A-62F3-43C66CCDC991}"/>
                </a:ext>
              </a:extLst>
            </p:cNvPr>
            <p:cNvGrpSpPr/>
            <p:nvPr/>
          </p:nvGrpSpPr>
          <p:grpSpPr>
            <a:xfrm>
              <a:off x="1534415" y="1366456"/>
              <a:ext cx="1763526" cy="1107996"/>
              <a:chOff x="1065976" y="1581165"/>
              <a:chExt cx="1763526" cy="1107996"/>
            </a:xfrm>
          </p:grpSpPr>
          <p:sp>
            <p:nvSpPr>
              <p:cNvPr id="217" name="TextBox 216">
                <a:extLst>
                  <a:ext uri="{FF2B5EF4-FFF2-40B4-BE49-F238E27FC236}">
                    <a16:creationId xmlns:a16="http://schemas.microsoft.com/office/drawing/2014/main" id="{A3601EF6-91F8-4822-58D5-DFABD51C6BB0}"/>
                  </a:ext>
                </a:extLst>
              </p:cNvPr>
              <p:cNvSpPr txBox="1"/>
              <p:nvPr/>
            </p:nvSpPr>
            <p:spPr>
              <a:xfrm>
                <a:off x="1065976" y="2111758"/>
                <a:ext cx="96607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Step</a:t>
                </a:r>
                <a:endParaRPr kumimoji="0" lang="ko-KR" altLang="en-US" sz="28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sp>
            <p:nvSpPr>
              <p:cNvPr id="218" name="TextBox 217">
                <a:extLst>
                  <a:ext uri="{FF2B5EF4-FFF2-40B4-BE49-F238E27FC236}">
                    <a16:creationId xmlns:a16="http://schemas.microsoft.com/office/drawing/2014/main" id="{20D9E034-C8E0-FC70-FB93-148D233E2586}"/>
                  </a:ext>
                </a:extLst>
              </p:cNvPr>
              <p:cNvSpPr txBox="1"/>
              <p:nvPr/>
            </p:nvSpPr>
            <p:spPr>
              <a:xfrm>
                <a:off x="1863430" y="1581165"/>
                <a:ext cx="966072"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rPr>
                  <a:t>1</a:t>
                </a:r>
                <a:endParaRPr kumimoji="0" lang="ko-KR" altLang="en-US" sz="6600" b="1" i="0" u="none" strike="noStrike" kern="1200" cap="none" spc="0" normalizeH="0" baseline="0" noProof="0" dirty="0">
                  <a:ln>
                    <a:noFill/>
                  </a:ln>
                  <a:solidFill>
                    <a:srgbClr val="70AD47"/>
                  </a:solidFill>
                  <a:effectLst/>
                  <a:uLnTx/>
                  <a:uFillTx/>
                  <a:latin typeface="Calibri" panose="020F0502020204030204"/>
                  <a:ea typeface="맑은 고딕" panose="020B0503020000020004" pitchFamily="34" charset="-127"/>
                  <a:cs typeface="Arial" pitchFamily="34" charset="0"/>
                </a:endParaRPr>
              </a:p>
            </p:txBody>
          </p:sp>
        </p:grpSp>
      </p:grpSp>
      <p:sp>
        <p:nvSpPr>
          <p:cNvPr id="25" name="TextBox 24">
            <a:extLst>
              <a:ext uri="{FF2B5EF4-FFF2-40B4-BE49-F238E27FC236}">
                <a16:creationId xmlns:a16="http://schemas.microsoft.com/office/drawing/2014/main" id="{2F2DACE1-4FDE-4DDE-B513-4165E3DD242F}"/>
              </a:ext>
            </a:extLst>
          </p:cNvPr>
          <p:cNvSpPr txBox="1"/>
          <p:nvPr/>
        </p:nvSpPr>
        <p:spPr>
          <a:xfrm>
            <a:off x="7748839" y="2755613"/>
            <a:ext cx="18680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Collecting the data by parsing HTML tables.</a:t>
            </a:r>
          </a:p>
        </p:txBody>
      </p:sp>
      <p:sp>
        <p:nvSpPr>
          <p:cNvPr id="26" name="TextBox 25">
            <a:extLst>
              <a:ext uri="{FF2B5EF4-FFF2-40B4-BE49-F238E27FC236}">
                <a16:creationId xmlns:a16="http://schemas.microsoft.com/office/drawing/2014/main" id="{3934B574-AD19-74B0-2B68-9C982CD7CE2C}"/>
              </a:ext>
            </a:extLst>
          </p:cNvPr>
          <p:cNvSpPr txBox="1"/>
          <p:nvPr/>
        </p:nvSpPr>
        <p:spPr>
          <a:xfrm>
            <a:off x="7759979" y="5198321"/>
            <a:ext cx="18680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Constructing data we have obtained into a dictionary.</a:t>
            </a:r>
          </a:p>
        </p:txBody>
      </p:sp>
      <p:sp>
        <p:nvSpPr>
          <p:cNvPr id="27" name="TextBox 26">
            <a:extLst>
              <a:ext uri="{FF2B5EF4-FFF2-40B4-BE49-F238E27FC236}">
                <a16:creationId xmlns:a16="http://schemas.microsoft.com/office/drawing/2014/main" id="{95681ECF-BCC1-7023-8C33-BCD38BB98276}"/>
              </a:ext>
            </a:extLst>
          </p:cNvPr>
          <p:cNvSpPr txBox="1"/>
          <p:nvPr/>
        </p:nvSpPr>
        <p:spPr>
          <a:xfrm>
            <a:off x="5692912" y="5198321"/>
            <a:ext cx="18680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Creating a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from the dictionary.</a:t>
            </a:r>
          </a:p>
        </p:txBody>
      </p:sp>
      <p:sp>
        <p:nvSpPr>
          <p:cNvPr id="28" name="TextBox 27">
            <a:extLst>
              <a:ext uri="{FF2B5EF4-FFF2-40B4-BE49-F238E27FC236}">
                <a16:creationId xmlns:a16="http://schemas.microsoft.com/office/drawing/2014/main" id="{2B0E94D7-FB8B-3D6B-152D-B6BBD0A3BE7F}"/>
              </a:ext>
            </a:extLst>
          </p:cNvPr>
          <p:cNvSpPr txBox="1"/>
          <p:nvPr/>
        </p:nvSpPr>
        <p:spPr>
          <a:xfrm>
            <a:off x="3525582" y="5220549"/>
            <a:ext cx="18680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Exporting data to CSV.</a:t>
            </a:r>
          </a:p>
        </p:txBody>
      </p:sp>
      <p:sp>
        <p:nvSpPr>
          <p:cNvPr id="14" name="TextBox 13">
            <a:extLst>
              <a:ext uri="{FF2B5EF4-FFF2-40B4-BE49-F238E27FC236}">
                <a16:creationId xmlns:a16="http://schemas.microsoft.com/office/drawing/2014/main" id="{15BD9CE0-E502-6881-FEC1-43562CC37989}"/>
              </a:ext>
            </a:extLst>
          </p:cNvPr>
          <p:cNvSpPr txBox="1"/>
          <p:nvPr/>
        </p:nvSpPr>
        <p:spPr>
          <a:xfrm>
            <a:off x="3651875" y="6201183"/>
            <a:ext cx="4888251" cy="369332"/>
          </a:xfrm>
          <a:prstGeom prst="rect">
            <a:avLst/>
          </a:prstGeom>
          <a:noFill/>
        </p:spPr>
        <p:txBody>
          <a:bodyPr wrap="square" rtlCol="0">
            <a:spAutoFit/>
          </a:bodyPr>
          <a:lstStyle/>
          <a:p>
            <a:r>
              <a:rPr lang="en-US" dirty="0">
                <a:hlinkClick r:id="rId4"/>
              </a:rPr>
              <a:t>Click to see </a:t>
            </a:r>
            <a:r>
              <a:rPr lang="en-US" dirty="0" err="1">
                <a:hlinkClick r:id="rId4"/>
              </a:rPr>
              <a:t>Jupyter</a:t>
            </a:r>
            <a:r>
              <a:rPr lang="en-US" dirty="0">
                <a:hlinkClick r:id="rId4"/>
              </a:rPr>
              <a:t> Notebook about Web Scraping</a:t>
            </a:r>
            <a:r>
              <a:rPr lang="en-US" dirty="0"/>
              <a:t> </a:t>
            </a:r>
          </a:p>
        </p:txBody>
      </p:sp>
    </p:spTree>
    <p:extLst>
      <p:ext uri="{BB962C8B-B14F-4D97-AF65-F5344CB8AC3E}">
        <p14:creationId xmlns:p14="http://schemas.microsoft.com/office/powerpoint/2010/main" val="40381420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5951</TotalTime>
  <Words>2831</Words>
  <Application>Microsoft Office PowerPoint</Application>
  <PresentationFormat>Widescreen</PresentationFormat>
  <Paragraphs>466</Paragraphs>
  <Slides>47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Fırat OLÇUM</cp:lastModifiedBy>
  <cp:revision>250</cp:revision>
  <dcterms:created xsi:type="dcterms:W3CDTF">2021-04-29T18:58:34Z</dcterms:created>
  <dcterms:modified xsi:type="dcterms:W3CDTF">2023-06-17T21:05:10Z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